
<file path=[Content_Types].xml><?xml version="1.0" encoding="utf-8"?>
<Types xmlns="http://schemas.openxmlformats.org/package/2006/content-types">
  <Default Extension="fntdata" ContentType="application/x-fontdata"/>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3"/>
  </p:notesMasterIdLst>
  <p:sldIdLst>
    <p:sldId id="256" r:id="rId2"/>
    <p:sldId id="257" r:id="rId3"/>
    <p:sldId id="258" r:id="rId4"/>
    <p:sldId id="259" r:id="rId5"/>
    <p:sldId id="268" r:id="rId6"/>
    <p:sldId id="261" r:id="rId7"/>
    <p:sldId id="262" r:id="rId8"/>
    <p:sldId id="263" r:id="rId9"/>
    <p:sldId id="264" r:id="rId10"/>
    <p:sldId id="265" r:id="rId11"/>
    <p:sldId id="267" r:id="rId12"/>
  </p:sldIdLst>
  <p:sldSz cx="16256000" cy="9144000"/>
  <p:notesSz cx="9144000" cy="16256000"/>
  <p:embeddedFontLst>
    <p:embeddedFont>
      <p:font typeface="MiSans" panose="02010600030101010101" charset="-122"/>
      <p:regular r:id="rId14"/>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563EB"/>
    <a:srgbClr val="0EA5E9"/>
    <a:srgbClr val="CC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6" d="100"/>
          <a:sy n="66" d="100"/>
        </p:scale>
        <p:origin x="228" y="5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11389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PPTIST_MASTER">
    <p:bg>
      <p:bgPr>
        <a:solidFill>
          <a:srgbClr val="FFFFFF"/>
        </a:solidFill>
        <a:effectLst/>
      </p:bgPr>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28.png"/><Relationship Id="rId4" Type="http://schemas.openxmlformats.org/officeDocument/2006/relationships/image" Target="../media/image27.png"/></Relationships>
</file>

<file path=ppt/slides/_rels/slide11.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1.png"/><Relationship Id="rId7"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solidFill>
          <a:srgbClr val="FFFFFF"/>
        </a:solidFill>
        <a:effectLst/>
      </p:bgPr>
    </p:bg>
    <p:spTree>
      <p:nvGrpSpPr>
        <p:cNvPr id="1" name=""/>
        <p:cNvGrpSpPr/>
        <p:nvPr/>
      </p:nvGrpSpPr>
      <p:grpSpPr>
        <a:xfrm>
          <a:off x="0" y="0"/>
          <a:ext cx="0" cy="0"/>
          <a:chOff x="0" y="0"/>
          <a:chExt cx="0" cy="0"/>
        </a:xfrm>
      </p:grpSpPr>
      <p:pic>
        <p:nvPicPr>
          <p:cNvPr id="2" name="Image 0" descr="https://kimi-web-img.moonshot.cn/img/img.freepik.com/54697d0206f9f26a368152bffcd2b15729d38beb.jpg"/>
          <p:cNvPicPr>
            <a:picLocks noChangeAspect="1"/>
          </p:cNvPicPr>
          <p:nvPr/>
        </p:nvPicPr>
        <p:blipFill>
          <a:blip r:embed="rId3"/>
          <a:srcRect t="21875" b="21875"/>
          <a:stretch/>
        </p:blipFill>
        <p:spPr>
          <a:xfrm>
            <a:off x="0" y="0"/>
            <a:ext cx="16256000" cy="9144000"/>
          </a:xfrm>
          <a:prstGeom prst="roundRect">
            <a:avLst>
              <a:gd name="adj" fmla="val 0"/>
            </a:avLst>
          </a:prstGeom>
        </p:spPr>
      </p:pic>
      <p:sp>
        <p:nvSpPr>
          <p:cNvPr id="3" name="Shape 0"/>
          <p:cNvSpPr/>
          <p:nvPr/>
        </p:nvSpPr>
        <p:spPr>
          <a:xfrm>
            <a:off x="0" y="0"/>
            <a:ext cx="16256000" cy="9144000"/>
          </a:xfrm>
          <a:custGeom>
            <a:avLst/>
            <a:gdLst/>
            <a:ahLst/>
            <a:cxnLst/>
            <a:rect l="l" t="t" r="r" b="b"/>
            <a:pathLst>
              <a:path w="16256000" h="9144000">
                <a:moveTo>
                  <a:pt x="0" y="0"/>
                </a:moveTo>
                <a:lnTo>
                  <a:pt x="16256000" y="0"/>
                </a:lnTo>
                <a:lnTo>
                  <a:pt x="16256000" y="9144000"/>
                </a:lnTo>
                <a:lnTo>
                  <a:pt x="0" y="9144000"/>
                </a:lnTo>
                <a:lnTo>
                  <a:pt x="0" y="0"/>
                </a:lnTo>
                <a:close/>
              </a:path>
            </a:pathLst>
          </a:custGeom>
          <a:gradFill flip="none" rotWithShape="1">
            <a:gsLst>
              <a:gs pos="0">
                <a:srgbClr val="0EA5E9"/>
              </a:gs>
              <a:gs pos="70000">
                <a:srgbClr val="0EA5E9"/>
              </a:gs>
              <a:gs pos="75000">
                <a:srgbClr val="2563EB"/>
              </a:gs>
              <a:gs pos="85000">
                <a:srgbClr val="2563EB"/>
              </a:gs>
              <a:gs pos="100000">
                <a:srgbClr val="2563EB"/>
              </a:gs>
            </a:gsLst>
            <a:lin ang="2700000" scaled="1"/>
          </a:gradFill>
          <a:ln/>
        </p:spPr>
        <p:txBody>
          <a:bodyPr/>
          <a:lstStyle/>
          <a:p>
            <a:endParaRPr lang="zh-CN" altLang="en-US"/>
          </a:p>
        </p:txBody>
      </p:sp>
      <p:sp>
        <p:nvSpPr>
          <p:cNvPr id="4" name="Shape 1"/>
          <p:cNvSpPr/>
          <p:nvPr/>
        </p:nvSpPr>
        <p:spPr>
          <a:xfrm>
            <a:off x="508000" y="2319338"/>
            <a:ext cx="2476500" cy="508000"/>
          </a:xfrm>
          <a:custGeom>
            <a:avLst/>
            <a:gdLst/>
            <a:ahLst/>
            <a:cxnLst/>
            <a:rect l="l" t="t" r="r" b="b"/>
            <a:pathLst>
              <a:path w="2476500" h="508000">
                <a:moveTo>
                  <a:pt x="101600" y="0"/>
                </a:moveTo>
                <a:lnTo>
                  <a:pt x="2374900" y="0"/>
                </a:lnTo>
                <a:cubicBezTo>
                  <a:pt x="2430975" y="0"/>
                  <a:pt x="2476500" y="45525"/>
                  <a:pt x="2476500" y="101600"/>
                </a:cubicBezTo>
                <a:lnTo>
                  <a:pt x="2476500" y="406400"/>
                </a:lnTo>
                <a:cubicBezTo>
                  <a:pt x="2476500" y="462475"/>
                  <a:pt x="2430975" y="508000"/>
                  <a:pt x="2374900" y="508000"/>
                </a:cubicBezTo>
                <a:lnTo>
                  <a:pt x="101600" y="508000"/>
                </a:lnTo>
                <a:cubicBezTo>
                  <a:pt x="45525" y="508000"/>
                  <a:pt x="0" y="462475"/>
                  <a:pt x="0" y="406400"/>
                </a:cubicBezTo>
                <a:lnTo>
                  <a:pt x="0" y="101600"/>
                </a:lnTo>
                <a:cubicBezTo>
                  <a:pt x="0" y="45525"/>
                  <a:pt x="45525" y="0"/>
                  <a:pt x="101600" y="0"/>
                </a:cubicBezTo>
                <a:close/>
              </a:path>
            </a:pathLst>
          </a:custGeom>
          <a:solidFill>
            <a:srgbClr val="FFFFFF">
              <a:alpha val="20000"/>
            </a:srgbClr>
          </a:solidFill>
          <a:ln/>
        </p:spPr>
        <p:txBody>
          <a:bodyPr/>
          <a:lstStyle/>
          <a:p>
            <a:endParaRPr lang="zh-CN" altLang="en-US"/>
          </a:p>
        </p:txBody>
      </p:sp>
      <p:sp>
        <p:nvSpPr>
          <p:cNvPr id="5" name="Text 2"/>
          <p:cNvSpPr/>
          <p:nvPr/>
        </p:nvSpPr>
        <p:spPr>
          <a:xfrm>
            <a:off x="762000" y="2420938"/>
            <a:ext cx="2070100" cy="304800"/>
          </a:xfrm>
          <a:prstGeom prst="rect">
            <a:avLst/>
          </a:prstGeom>
          <a:noFill/>
          <a:ln/>
        </p:spPr>
        <p:txBody>
          <a:bodyPr wrap="square" lIns="0" tIns="0" rIns="0" bIns="0" rtlCol="0" anchor="ctr"/>
          <a:lstStyle/>
          <a:p>
            <a:pPr>
              <a:lnSpc>
                <a:spcPct val="130000"/>
              </a:lnSpc>
            </a:pPr>
            <a:r>
              <a:rPr lang="en-US" sz="1600" b="1" kern="0" spc="80" dirty="0">
                <a:solidFill>
                  <a:srgbClr val="FFFFFF"/>
                </a:solidFill>
                <a:latin typeface="MiSans" pitchFamily="34" charset="0"/>
                <a:ea typeface="MiSans" pitchFamily="34" charset="-122"/>
                <a:cs typeface="MiSans" pitchFamily="34" charset="-120"/>
              </a:rPr>
              <a:t>OpenRank 初赛作品</a:t>
            </a:r>
            <a:endParaRPr lang="en-US" sz="1600" dirty="0"/>
          </a:p>
        </p:txBody>
      </p:sp>
      <p:sp>
        <p:nvSpPr>
          <p:cNvPr id="6" name="Text 3"/>
          <p:cNvSpPr/>
          <p:nvPr/>
        </p:nvSpPr>
        <p:spPr>
          <a:xfrm>
            <a:off x="508000" y="3132138"/>
            <a:ext cx="15697200" cy="1143000"/>
          </a:xfrm>
          <a:prstGeom prst="rect">
            <a:avLst/>
          </a:prstGeom>
          <a:noFill/>
          <a:ln/>
        </p:spPr>
        <p:txBody>
          <a:bodyPr wrap="square" lIns="0" tIns="0" rIns="0" bIns="0" rtlCol="0" anchor="ctr"/>
          <a:lstStyle/>
          <a:p>
            <a:pPr>
              <a:lnSpc>
                <a:spcPct val="100000"/>
              </a:lnSpc>
            </a:pPr>
            <a:r>
              <a:rPr lang="en-US" sz="7200" b="1" dirty="0">
                <a:solidFill>
                  <a:srgbClr val="FFFFFF"/>
                </a:solidFill>
                <a:latin typeface="MiSans" pitchFamily="34" charset="0"/>
                <a:ea typeface="MiSans" pitchFamily="34" charset="-122"/>
                <a:cs typeface="MiSans" pitchFamily="34" charset="-120"/>
              </a:rPr>
              <a:t>开源技术趋势分析系统</a:t>
            </a:r>
            <a:endParaRPr lang="en-US" sz="1600" dirty="0"/>
          </a:p>
        </p:txBody>
      </p:sp>
      <p:sp>
        <p:nvSpPr>
          <p:cNvPr id="7" name="Shape 4"/>
          <p:cNvSpPr/>
          <p:nvPr/>
        </p:nvSpPr>
        <p:spPr>
          <a:xfrm>
            <a:off x="508000" y="4579938"/>
            <a:ext cx="1625600" cy="50800"/>
          </a:xfrm>
          <a:custGeom>
            <a:avLst/>
            <a:gdLst/>
            <a:ahLst/>
            <a:cxnLst/>
            <a:rect l="l" t="t" r="r" b="b"/>
            <a:pathLst>
              <a:path w="1625600" h="50800">
                <a:moveTo>
                  <a:pt x="0" y="0"/>
                </a:moveTo>
                <a:lnTo>
                  <a:pt x="1625600" y="0"/>
                </a:lnTo>
                <a:lnTo>
                  <a:pt x="1625600" y="50800"/>
                </a:lnTo>
                <a:lnTo>
                  <a:pt x="0" y="50800"/>
                </a:lnTo>
                <a:lnTo>
                  <a:pt x="0" y="0"/>
                </a:lnTo>
                <a:close/>
              </a:path>
            </a:pathLst>
          </a:custGeom>
          <a:solidFill>
            <a:srgbClr val="FFFFFF"/>
          </a:solidFill>
          <a:ln/>
        </p:spPr>
        <p:txBody>
          <a:bodyPr/>
          <a:lstStyle/>
          <a:p>
            <a:endParaRPr lang="zh-CN" altLang="en-US"/>
          </a:p>
        </p:txBody>
      </p:sp>
      <p:sp>
        <p:nvSpPr>
          <p:cNvPr id="8" name="Text 5"/>
          <p:cNvSpPr/>
          <p:nvPr/>
        </p:nvSpPr>
        <p:spPr>
          <a:xfrm>
            <a:off x="508000" y="4935538"/>
            <a:ext cx="15430500" cy="622300"/>
          </a:xfrm>
          <a:prstGeom prst="rect">
            <a:avLst/>
          </a:prstGeom>
          <a:noFill/>
          <a:ln/>
        </p:spPr>
        <p:txBody>
          <a:bodyPr wrap="square" lIns="0" tIns="0" rIns="0" bIns="0" rtlCol="0" anchor="ctr"/>
          <a:lstStyle/>
          <a:p>
            <a:pPr>
              <a:lnSpc>
                <a:spcPct val="140000"/>
              </a:lnSpc>
            </a:pPr>
            <a:r>
              <a:rPr lang="en-US" sz="3000" dirty="0">
                <a:solidFill>
                  <a:srgbClr val="FFFFFF">
                    <a:alpha val="95000"/>
                  </a:srgbClr>
                </a:solidFill>
                <a:latin typeface="MiSans" pitchFamily="34" charset="0"/>
                <a:ea typeface="MiSans" pitchFamily="34" charset="-122"/>
                <a:cs typeface="MiSans" pitchFamily="34" charset="-120"/>
              </a:rPr>
              <a:t>基于OpenDigger的计算机专业就业可视化平台</a:t>
            </a:r>
            <a:endParaRPr lang="en-US" sz="1600" dirty="0"/>
          </a:p>
        </p:txBody>
      </p:sp>
      <p:sp>
        <p:nvSpPr>
          <p:cNvPr id="9" name="Shape 6"/>
          <p:cNvSpPr/>
          <p:nvPr/>
        </p:nvSpPr>
        <p:spPr>
          <a:xfrm>
            <a:off x="565150" y="6113463"/>
            <a:ext cx="266700" cy="304800"/>
          </a:xfrm>
          <a:custGeom>
            <a:avLst/>
            <a:gdLst/>
            <a:ahLst/>
            <a:cxnLst/>
            <a:rect l="l" t="t" r="r" b="b"/>
            <a:pathLst>
              <a:path w="266700" h="304800">
                <a:moveTo>
                  <a:pt x="266700" y="122515"/>
                </a:moveTo>
                <a:cubicBezTo>
                  <a:pt x="257889" y="128349"/>
                  <a:pt x="247769" y="133052"/>
                  <a:pt x="237232" y="136803"/>
                </a:cubicBezTo>
                <a:cubicBezTo>
                  <a:pt x="209252" y="146804"/>
                  <a:pt x="172522" y="152400"/>
                  <a:pt x="133350" y="152400"/>
                </a:cubicBezTo>
                <a:cubicBezTo>
                  <a:pt x="94178" y="152400"/>
                  <a:pt x="57388" y="146745"/>
                  <a:pt x="29468" y="136803"/>
                </a:cubicBezTo>
                <a:cubicBezTo>
                  <a:pt x="18990" y="133052"/>
                  <a:pt x="8811" y="128349"/>
                  <a:pt x="0" y="122515"/>
                </a:cubicBezTo>
                <a:lnTo>
                  <a:pt x="0" y="171450"/>
                </a:lnTo>
                <a:cubicBezTo>
                  <a:pt x="0" y="197763"/>
                  <a:pt x="59710" y="219075"/>
                  <a:pt x="133350" y="219075"/>
                </a:cubicBezTo>
                <a:cubicBezTo>
                  <a:pt x="206990" y="219075"/>
                  <a:pt x="266700" y="197763"/>
                  <a:pt x="266700" y="171450"/>
                </a:cubicBezTo>
                <a:lnTo>
                  <a:pt x="266700" y="122515"/>
                </a:lnTo>
                <a:close/>
                <a:moveTo>
                  <a:pt x="266700" y="76200"/>
                </a:moveTo>
                <a:lnTo>
                  <a:pt x="266700" y="47625"/>
                </a:lnTo>
                <a:cubicBezTo>
                  <a:pt x="266700" y="21312"/>
                  <a:pt x="206990" y="0"/>
                  <a:pt x="133350" y="0"/>
                </a:cubicBezTo>
                <a:cubicBezTo>
                  <a:pt x="59710" y="0"/>
                  <a:pt x="0" y="21312"/>
                  <a:pt x="0" y="47625"/>
                </a:cubicBezTo>
                <a:lnTo>
                  <a:pt x="0" y="76200"/>
                </a:lnTo>
                <a:cubicBezTo>
                  <a:pt x="0" y="102513"/>
                  <a:pt x="59710" y="123825"/>
                  <a:pt x="133350" y="123825"/>
                </a:cubicBezTo>
                <a:cubicBezTo>
                  <a:pt x="206990" y="123825"/>
                  <a:pt x="266700" y="102513"/>
                  <a:pt x="266700" y="76200"/>
                </a:cubicBezTo>
                <a:close/>
                <a:moveTo>
                  <a:pt x="237232" y="232053"/>
                </a:moveTo>
                <a:cubicBezTo>
                  <a:pt x="209312" y="241995"/>
                  <a:pt x="172581" y="247650"/>
                  <a:pt x="133350" y="247650"/>
                </a:cubicBezTo>
                <a:cubicBezTo>
                  <a:pt x="94119" y="247650"/>
                  <a:pt x="57388" y="241995"/>
                  <a:pt x="29468" y="232053"/>
                </a:cubicBezTo>
                <a:cubicBezTo>
                  <a:pt x="18990" y="228302"/>
                  <a:pt x="8811" y="223599"/>
                  <a:pt x="0" y="217765"/>
                </a:cubicBezTo>
                <a:lnTo>
                  <a:pt x="0" y="257175"/>
                </a:lnTo>
                <a:cubicBezTo>
                  <a:pt x="0" y="283488"/>
                  <a:pt x="59710" y="304800"/>
                  <a:pt x="133350" y="304800"/>
                </a:cubicBezTo>
                <a:cubicBezTo>
                  <a:pt x="206990" y="304800"/>
                  <a:pt x="266700" y="283488"/>
                  <a:pt x="266700" y="257175"/>
                </a:cubicBezTo>
                <a:lnTo>
                  <a:pt x="266700" y="217765"/>
                </a:lnTo>
                <a:cubicBezTo>
                  <a:pt x="257889" y="223599"/>
                  <a:pt x="247769" y="228302"/>
                  <a:pt x="237232" y="232053"/>
                </a:cubicBezTo>
                <a:close/>
              </a:path>
            </a:pathLst>
          </a:custGeom>
          <a:solidFill>
            <a:srgbClr val="FFFFFF">
              <a:alpha val="90196"/>
            </a:srgbClr>
          </a:solidFill>
          <a:ln/>
        </p:spPr>
        <p:txBody>
          <a:bodyPr/>
          <a:lstStyle/>
          <a:p>
            <a:endParaRPr lang="zh-CN" altLang="en-US"/>
          </a:p>
        </p:txBody>
      </p:sp>
      <p:sp>
        <p:nvSpPr>
          <p:cNvPr id="10" name="Text 7"/>
          <p:cNvSpPr/>
          <p:nvPr/>
        </p:nvSpPr>
        <p:spPr>
          <a:xfrm>
            <a:off x="1041400" y="6088063"/>
            <a:ext cx="2692400" cy="355600"/>
          </a:xfrm>
          <a:prstGeom prst="rect">
            <a:avLst/>
          </a:prstGeom>
          <a:noFill/>
          <a:ln/>
        </p:spPr>
        <p:txBody>
          <a:bodyPr wrap="square" lIns="0" tIns="0" rIns="0" bIns="0" rtlCol="0" anchor="ctr"/>
          <a:lstStyle/>
          <a:p>
            <a:pPr>
              <a:lnSpc>
                <a:spcPct val="120000"/>
              </a:lnSpc>
            </a:pPr>
            <a:r>
              <a:rPr lang="en-US" sz="2000" b="1" dirty="0">
                <a:solidFill>
                  <a:srgbClr val="FFFFFF">
                    <a:alpha val="90000"/>
                  </a:srgbClr>
                </a:solidFill>
                <a:latin typeface="MiSans" pitchFamily="34" charset="0"/>
                <a:ea typeface="MiSans" pitchFamily="34" charset="-122"/>
                <a:cs typeface="MiSans" pitchFamily="34" charset="-120"/>
              </a:rPr>
              <a:t>OpenDigger + MySQL</a:t>
            </a:r>
            <a:endParaRPr lang="en-US" sz="1600" dirty="0"/>
          </a:p>
        </p:txBody>
      </p:sp>
      <p:sp>
        <p:nvSpPr>
          <p:cNvPr id="11" name="Shape 8"/>
          <p:cNvSpPr/>
          <p:nvPr/>
        </p:nvSpPr>
        <p:spPr>
          <a:xfrm>
            <a:off x="4018813" y="6062663"/>
            <a:ext cx="12700" cy="406400"/>
          </a:xfrm>
          <a:custGeom>
            <a:avLst/>
            <a:gdLst/>
            <a:ahLst/>
            <a:cxnLst/>
            <a:rect l="l" t="t" r="r" b="b"/>
            <a:pathLst>
              <a:path w="12700" h="406400">
                <a:moveTo>
                  <a:pt x="0" y="0"/>
                </a:moveTo>
                <a:lnTo>
                  <a:pt x="12700" y="0"/>
                </a:lnTo>
                <a:lnTo>
                  <a:pt x="12700" y="406400"/>
                </a:lnTo>
                <a:lnTo>
                  <a:pt x="0" y="406400"/>
                </a:lnTo>
                <a:lnTo>
                  <a:pt x="0" y="0"/>
                </a:lnTo>
                <a:close/>
              </a:path>
            </a:pathLst>
          </a:custGeom>
          <a:solidFill>
            <a:srgbClr val="FFFFFF">
              <a:alpha val="30196"/>
            </a:srgbClr>
          </a:solidFill>
          <a:ln/>
        </p:spPr>
        <p:txBody>
          <a:bodyPr/>
          <a:lstStyle/>
          <a:p>
            <a:endParaRPr lang="zh-CN" altLang="en-US"/>
          </a:p>
        </p:txBody>
      </p:sp>
      <p:sp>
        <p:nvSpPr>
          <p:cNvPr id="12" name="Shape 9"/>
          <p:cNvSpPr/>
          <p:nvPr/>
        </p:nvSpPr>
        <p:spPr>
          <a:xfrm>
            <a:off x="4476013" y="6113463"/>
            <a:ext cx="304800" cy="304800"/>
          </a:xfrm>
          <a:custGeom>
            <a:avLst/>
            <a:gdLst/>
            <a:ahLst/>
            <a:cxnLst/>
            <a:rect l="l" t="t" r="r" b="b"/>
            <a:pathLst>
              <a:path w="304800" h="304800">
                <a:moveTo>
                  <a:pt x="38100" y="38100"/>
                </a:moveTo>
                <a:cubicBezTo>
                  <a:pt x="38100" y="27563"/>
                  <a:pt x="29587" y="19050"/>
                  <a:pt x="19050" y="19050"/>
                </a:cubicBezTo>
                <a:cubicBezTo>
                  <a:pt x="8513" y="19050"/>
                  <a:pt x="0" y="27563"/>
                  <a:pt x="0" y="38100"/>
                </a:cubicBezTo>
                <a:lnTo>
                  <a:pt x="0" y="238125"/>
                </a:lnTo>
                <a:cubicBezTo>
                  <a:pt x="0" y="264438"/>
                  <a:pt x="21312" y="285750"/>
                  <a:pt x="47625" y="285750"/>
                </a:cubicBezTo>
                <a:lnTo>
                  <a:pt x="285750" y="285750"/>
                </a:lnTo>
                <a:cubicBezTo>
                  <a:pt x="296287" y="285750"/>
                  <a:pt x="304800" y="277237"/>
                  <a:pt x="304800" y="266700"/>
                </a:cubicBezTo>
                <a:cubicBezTo>
                  <a:pt x="304800" y="256163"/>
                  <a:pt x="296287" y="247650"/>
                  <a:pt x="285750" y="247650"/>
                </a:cubicBezTo>
                <a:lnTo>
                  <a:pt x="47625" y="247650"/>
                </a:lnTo>
                <a:cubicBezTo>
                  <a:pt x="42386" y="247650"/>
                  <a:pt x="38100" y="243364"/>
                  <a:pt x="38100" y="238125"/>
                </a:cubicBezTo>
                <a:lnTo>
                  <a:pt x="38100" y="38100"/>
                </a:lnTo>
                <a:close/>
                <a:moveTo>
                  <a:pt x="280154" y="89654"/>
                </a:moveTo>
                <a:cubicBezTo>
                  <a:pt x="287595" y="82213"/>
                  <a:pt x="287595" y="70128"/>
                  <a:pt x="280154" y="62686"/>
                </a:cubicBezTo>
                <a:cubicBezTo>
                  <a:pt x="272713" y="55245"/>
                  <a:pt x="260628" y="55245"/>
                  <a:pt x="253186" y="62686"/>
                </a:cubicBezTo>
                <a:lnTo>
                  <a:pt x="190500" y="125432"/>
                </a:lnTo>
                <a:lnTo>
                  <a:pt x="156329" y="91321"/>
                </a:lnTo>
                <a:cubicBezTo>
                  <a:pt x="148888" y="83880"/>
                  <a:pt x="136803" y="83880"/>
                  <a:pt x="129361" y="91321"/>
                </a:cubicBezTo>
                <a:lnTo>
                  <a:pt x="72211" y="148471"/>
                </a:lnTo>
                <a:cubicBezTo>
                  <a:pt x="64770" y="155912"/>
                  <a:pt x="64770" y="167997"/>
                  <a:pt x="72211" y="175439"/>
                </a:cubicBezTo>
                <a:cubicBezTo>
                  <a:pt x="79653" y="182880"/>
                  <a:pt x="91738" y="182880"/>
                  <a:pt x="99179" y="175439"/>
                </a:cubicBezTo>
                <a:lnTo>
                  <a:pt x="142875" y="131743"/>
                </a:lnTo>
                <a:lnTo>
                  <a:pt x="177046" y="165914"/>
                </a:lnTo>
                <a:cubicBezTo>
                  <a:pt x="184487" y="173355"/>
                  <a:pt x="196572" y="173355"/>
                  <a:pt x="204014" y="165914"/>
                </a:cubicBezTo>
                <a:lnTo>
                  <a:pt x="280214" y="89714"/>
                </a:lnTo>
                <a:close/>
              </a:path>
            </a:pathLst>
          </a:custGeom>
          <a:solidFill>
            <a:srgbClr val="FFFFFF">
              <a:alpha val="90196"/>
            </a:srgbClr>
          </a:solidFill>
          <a:ln/>
        </p:spPr>
        <p:txBody>
          <a:bodyPr/>
          <a:lstStyle/>
          <a:p>
            <a:endParaRPr lang="zh-CN" altLang="en-US"/>
          </a:p>
        </p:txBody>
      </p:sp>
      <p:sp>
        <p:nvSpPr>
          <p:cNvPr id="13" name="Text 10"/>
          <p:cNvSpPr/>
          <p:nvPr/>
        </p:nvSpPr>
        <p:spPr>
          <a:xfrm>
            <a:off x="4971313" y="6088063"/>
            <a:ext cx="1879600" cy="355600"/>
          </a:xfrm>
          <a:prstGeom prst="rect">
            <a:avLst/>
          </a:prstGeom>
          <a:noFill/>
          <a:ln/>
        </p:spPr>
        <p:txBody>
          <a:bodyPr wrap="square" lIns="0" tIns="0" rIns="0" bIns="0" rtlCol="0" anchor="ctr"/>
          <a:lstStyle/>
          <a:p>
            <a:pPr>
              <a:lnSpc>
                <a:spcPct val="120000"/>
              </a:lnSpc>
            </a:pPr>
            <a:r>
              <a:rPr lang="en-US" sz="2000" b="1" dirty="0">
                <a:solidFill>
                  <a:srgbClr val="FFFFFF">
                    <a:alpha val="90000"/>
                  </a:srgbClr>
                </a:solidFill>
                <a:latin typeface="MiSans" pitchFamily="34" charset="0"/>
                <a:ea typeface="MiSans" pitchFamily="34" charset="-122"/>
                <a:cs typeface="MiSans" pitchFamily="34" charset="-120"/>
              </a:rPr>
              <a:t>ECharts 可视化</a:t>
            </a:r>
            <a:endParaRPr lang="en-US" sz="1600" dirty="0"/>
          </a:p>
        </p:txBody>
      </p:sp>
      <p:sp>
        <p:nvSpPr>
          <p:cNvPr id="14" name="Shape 11"/>
          <p:cNvSpPr/>
          <p:nvPr/>
        </p:nvSpPr>
        <p:spPr>
          <a:xfrm>
            <a:off x="7126005" y="6062663"/>
            <a:ext cx="12700" cy="406400"/>
          </a:xfrm>
          <a:custGeom>
            <a:avLst/>
            <a:gdLst/>
            <a:ahLst/>
            <a:cxnLst/>
            <a:rect l="l" t="t" r="r" b="b"/>
            <a:pathLst>
              <a:path w="12700" h="406400">
                <a:moveTo>
                  <a:pt x="0" y="0"/>
                </a:moveTo>
                <a:lnTo>
                  <a:pt x="12700" y="0"/>
                </a:lnTo>
                <a:lnTo>
                  <a:pt x="12700" y="406400"/>
                </a:lnTo>
                <a:lnTo>
                  <a:pt x="0" y="406400"/>
                </a:lnTo>
                <a:lnTo>
                  <a:pt x="0" y="0"/>
                </a:lnTo>
                <a:close/>
              </a:path>
            </a:pathLst>
          </a:custGeom>
          <a:solidFill>
            <a:srgbClr val="FFFFFF">
              <a:alpha val="30196"/>
            </a:srgbClr>
          </a:solidFill>
          <a:ln/>
        </p:spPr>
        <p:txBody>
          <a:bodyPr/>
          <a:lstStyle/>
          <a:p>
            <a:endParaRPr lang="zh-CN" altLang="en-US"/>
          </a:p>
        </p:txBody>
      </p:sp>
      <p:sp>
        <p:nvSpPr>
          <p:cNvPr id="15" name="Shape 12"/>
          <p:cNvSpPr/>
          <p:nvPr/>
        </p:nvSpPr>
        <p:spPr>
          <a:xfrm>
            <a:off x="7564155" y="6113463"/>
            <a:ext cx="342900" cy="304800"/>
          </a:xfrm>
          <a:custGeom>
            <a:avLst/>
            <a:gdLst/>
            <a:ahLst/>
            <a:cxnLst/>
            <a:rect l="l" t="t" r="r" b="b"/>
            <a:pathLst>
              <a:path w="342900" h="304800">
                <a:moveTo>
                  <a:pt x="214789" y="714"/>
                </a:moveTo>
                <a:cubicBezTo>
                  <a:pt x="204668" y="-2203"/>
                  <a:pt x="194131" y="3691"/>
                  <a:pt x="191214" y="13811"/>
                </a:cubicBezTo>
                <a:lnTo>
                  <a:pt x="115014" y="280511"/>
                </a:lnTo>
                <a:cubicBezTo>
                  <a:pt x="112097" y="290632"/>
                  <a:pt x="117991" y="301169"/>
                  <a:pt x="128111" y="304086"/>
                </a:cubicBezTo>
                <a:cubicBezTo>
                  <a:pt x="138232" y="307003"/>
                  <a:pt x="148769" y="301109"/>
                  <a:pt x="151686" y="290989"/>
                </a:cubicBezTo>
                <a:lnTo>
                  <a:pt x="227886" y="24289"/>
                </a:lnTo>
                <a:cubicBezTo>
                  <a:pt x="230803" y="14168"/>
                  <a:pt x="224909" y="3631"/>
                  <a:pt x="214789" y="714"/>
                </a:cubicBezTo>
                <a:close/>
                <a:moveTo>
                  <a:pt x="253246" y="81736"/>
                </a:moveTo>
                <a:cubicBezTo>
                  <a:pt x="245805" y="89178"/>
                  <a:pt x="245805" y="101263"/>
                  <a:pt x="253246" y="108704"/>
                </a:cubicBezTo>
                <a:lnTo>
                  <a:pt x="296942" y="152400"/>
                </a:lnTo>
                <a:lnTo>
                  <a:pt x="253246" y="196096"/>
                </a:lnTo>
                <a:cubicBezTo>
                  <a:pt x="245805" y="203537"/>
                  <a:pt x="245805" y="215622"/>
                  <a:pt x="253246" y="223064"/>
                </a:cubicBezTo>
                <a:cubicBezTo>
                  <a:pt x="260687" y="230505"/>
                  <a:pt x="272772" y="230505"/>
                  <a:pt x="280214" y="223064"/>
                </a:cubicBezTo>
                <a:lnTo>
                  <a:pt x="337364" y="165914"/>
                </a:lnTo>
                <a:cubicBezTo>
                  <a:pt x="344805" y="158472"/>
                  <a:pt x="344805" y="146387"/>
                  <a:pt x="337364" y="138946"/>
                </a:cubicBezTo>
                <a:lnTo>
                  <a:pt x="280214" y="81796"/>
                </a:lnTo>
                <a:cubicBezTo>
                  <a:pt x="272772" y="74355"/>
                  <a:pt x="260687" y="74355"/>
                  <a:pt x="253246" y="81796"/>
                </a:cubicBezTo>
                <a:close/>
                <a:moveTo>
                  <a:pt x="89714" y="81736"/>
                </a:moveTo>
                <a:cubicBezTo>
                  <a:pt x="82272" y="74295"/>
                  <a:pt x="70187" y="74295"/>
                  <a:pt x="62746" y="81736"/>
                </a:cubicBezTo>
                <a:lnTo>
                  <a:pt x="5596" y="138886"/>
                </a:lnTo>
                <a:cubicBezTo>
                  <a:pt x="-1845" y="146328"/>
                  <a:pt x="-1845" y="158413"/>
                  <a:pt x="5596" y="165854"/>
                </a:cubicBezTo>
                <a:lnTo>
                  <a:pt x="62746" y="223004"/>
                </a:lnTo>
                <a:cubicBezTo>
                  <a:pt x="70187" y="230445"/>
                  <a:pt x="82272" y="230445"/>
                  <a:pt x="89714" y="223004"/>
                </a:cubicBezTo>
                <a:cubicBezTo>
                  <a:pt x="97155" y="215563"/>
                  <a:pt x="97155" y="203478"/>
                  <a:pt x="89714" y="196036"/>
                </a:cubicBezTo>
                <a:lnTo>
                  <a:pt x="46018" y="152400"/>
                </a:lnTo>
                <a:lnTo>
                  <a:pt x="89654" y="108704"/>
                </a:lnTo>
                <a:cubicBezTo>
                  <a:pt x="97095" y="101263"/>
                  <a:pt x="97095" y="89178"/>
                  <a:pt x="89654" y="81736"/>
                </a:cubicBezTo>
                <a:close/>
              </a:path>
            </a:pathLst>
          </a:custGeom>
          <a:solidFill>
            <a:srgbClr val="FFFFFF">
              <a:alpha val="90196"/>
            </a:srgbClr>
          </a:solidFill>
          <a:ln/>
        </p:spPr>
        <p:txBody>
          <a:bodyPr/>
          <a:lstStyle/>
          <a:p>
            <a:endParaRPr lang="zh-CN" altLang="en-US"/>
          </a:p>
        </p:txBody>
      </p:sp>
      <p:sp>
        <p:nvSpPr>
          <p:cNvPr id="16" name="Text 13"/>
          <p:cNvSpPr/>
          <p:nvPr/>
        </p:nvSpPr>
        <p:spPr>
          <a:xfrm>
            <a:off x="8078505" y="6088063"/>
            <a:ext cx="2159000" cy="355600"/>
          </a:xfrm>
          <a:prstGeom prst="rect">
            <a:avLst/>
          </a:prstGeom>
          <a:noFill/>
          <a:ln/>
        </p:spPr>
        <p:txBody>
          <a:bodyPr wrap="square" lIns="0" tIns="0" rIns="0" bIns="0" rtlCol="0" anchor="ctr"/>
          <a:lstStyle/>
          <a:p>
            <a:pPr>
              <a:lnSpc>
                <a:spcPct val="120000"/>
              </a:lnSpc>
            </a:pPr>
            <a:r>
              <a:rPr lang="en-US" sz="2000" b="1" dirty="0">
                <a:solidFill>
                  <a:srgbClr val="FFFFFF">
                    <a:alpha val="90000"/>
                  </a:srgbClr>
                </a:solidFill>
                <a:latin typeface="MiSans" pitchFamily="34" charset="0"/>
                <a:ea typeface="MiSans" pitchFamily="34" charset="-122"/>
                <a:cs typeface="MiSans" pitchFamily="34" charset="-120"/>
              </a:rPr>
              <a:t>Flask RESTful API</a:t>
            </a:r>
            <a:endParaRPr lang="en-US" sz="1600" dirty="0"/>
          </a:p>
        </p:txBody>
      </p:sp>
      <p:sp>
        <p:nvSpPr>
          <p:cNvPr id="17" name="Text 14"/>
          <p:cNvSpPr/>
          <p:nvPr/>
        </p:nvSpPr>
        <p:spPr>
          <a:xfrm>
            <a:off x="508000" y="8280401"/>
            <a:ext cx="4000500" cy="355600"/>
          </a:xfrm>
          <a:prstGeom prst="rect">
            <a:avLst/>
          </a:prstGeom>
          <a:noFill/>
          <a:ln/>
        </p:spPr>
        <p:txBody>
          <a:bodyPr wrap="square" lIns="0" tIns="0" rIns="0" bIns="0" rtlCol="0" anchor="ctr"/>
          <a:lstStyle/>
          <a:p>
            <a:pPr>
              <a:lnSpc>
                <a:spcPct val="130000"/>
              </a:lnSpc>
            </a:pPr>
            <a:r>
              <a:rPr lang="en-US" sz="1800" dirty="0">
                <a:solidFill>
                  <a:srgbClr val="FFFFFF">
                    <a:alpha val="80000"/>
                  </a:srgbClr>
                </a:solidFill>
                <a:latin typeface="MiSans" pitchFamily="34" charset="0"/>
                <a:ea typeface="MiSans" pitchFamily="34" charset="-122"/>
                <a:cs typeface="MiSans" pitchFamily="34" charset="-120"/>
              </a:rPr>
              <a:t>计算机科学与技术专业就业可视化平台</a:t>
            </a:r>
            <a:endParaRPr lang="en-US" sz="1600" dirty="0"/>
          </a:p>
        </p:txBody>
      </p:sp>
      <p:sp>
        <p:nvSpPr>
          <p:cNvPr id="18" name="Text 15"/>
          <p:cNvSpPr/>
          <p:nvPr/>
        </p:nvSpPr>
        <p:spPr>
          <a:xfrm>
            <a:off x="14535717" y="8280401"/>
            <a:ext cx="1320800" cy="355600"/>
          </a:xfrm>
          <a:prstGeom prst="rect">
            <a:avLst/>
          </a:prstGeom>
          <a:noFill/>
          <a:ln/>
        </p:spPr>
        <p:txBody>
          <a:bodyPr wrap="square" lIns="0" tIns="0" rIns="0" bIns="0" rtlCol="0" anchor="ctr"/>
          <a:lstStyle/>
          <a:p>
            <a:pPr>
              <a:lnSpc>
                <a:spcPct val="130000"/>
              </a:lnSpc>
            </a:pPr>
            <a:r>
              <a:rPr lang="en-US" sz="1800" dirty="0">
                <a:solidFill>
                  <a:srgbClr val="FFFFFF">
                    <a:alpha val="80000"/>
                  </a:srgbClr>
                </a:solidFill>
                <a:latin typeface="MiSans" pitchFamily="34" charset="0"/>
                <a:ea typeface="MiSans" pitchFamily="34" charset="-122"/>
                <a:cs typeface="MiSans" pitchFamily="34" charset="-120"/>
              </a:rPr>
              <a:t>2025年12月</a:t>
            </a:r>
            <a:endParaRPr lang="en-US" sz="1600" dirty="0"/>
          </a:p>
        </p:txBody>
      </p:sp>
    </p:spTree>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name="Slide 10">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508000" y="508000"/>
            <a:ext cx="101600" cy="406400"/>
          </a:xfrm>
          <a:custGeom>
            <a:avLst/>
            <a:gdLst/>
            <a:ahLst/>
            <a:cxnLst/>
            <a:rect l="l" t="t" r="r" b="b"/>
            <a:pathLst>
              <a:path w="101600" h="406400">
                <a:moveTo>
                  <a:pt x="0" y="0"/>
                </a:moveTo>
                <a:lnTo>
                  <a:pt x="101600" y="0"/>
                </a:lnTo>
                <a:lnTo>
                  <a:pt x="101600" y="406400"/>
                </a:lnTo>
                <a:lnTo>
                  <a:pt x="0" y="406400"/>
                </a:lnTo>
                <a:lnTo>
                  <a:pt x="0" y="0"/>
                </a:lnTo>
                <a:close/>
              </a:path>
            </a:pathLst>
          </a:custGeom>
          <a:solidFill>
            <a:srgbClr val="64748B"/>
          </a:solidFill>
          <a:ln/>
        </p:spPr>
        <p:txBody>
          <a:bodyPr/>
          <a:lstStyle/>
          <a:p>
            <a:endParaRPr lang="zh-CN" altLang="en-US"/>
          </a:p>
        </p:txBody>
      </p:sp>
      <p:sp>
        <p:nvSpPr>
          <p:cNvPr id="3" name="Text 1"/>
          <p:cNvSpPr/>
          <p:nvPr/>
        </p:nvSpPr>
        <p:spPr>
          <a:xfrm>
            <a:off x="762000" y="558800"/>
            <a:ext cx="1993900" cy="304800"/>
          </a:xfrm>
          <a:prstGeom prst="rect">
            <a:avLst/>
          </a:prstGeom>
          <a:noFill/>
          <a:ln/>
        </p:spPr>
        <p:txBody>
          <a:bodyPr wrap="square" lIns="0" tIns="0" rIns="0" bIns="0" rtlCol="0" anchor="ctr"/>
          <a:lstStyle/>
          <a:p>
            <a:pPr>
              <a:lnSpc>
                <a:spcPct val="130000"/>
              </a:lnSpc>
            </a:pPr>
            <a:r>
              <a:rPr lang="en-US" sz="1600" b="1" kern="0" spc="80" dirty="0">
                <a:solidFill>
                  <a:srgbClr val="64748B"/>
                </a:solidFill>
                <a:latin typeface="MiSans" pitchFamily="34" charset="0"/>
                <a:ea typeface="MiSans" pitchFamily="34" charset="-122"/>
                <a:cs typeface="MiSans" pitchFamily="34" charset="-120"/>
              </a:rPr>
              <a:t>CORE FEATURE ③</a:t>
            </a:r>
            <a:endParaRPr lang="en-US" sz="1600" dirty="0"/>
          </a:p>
        </p:txBody>
      </p:sp>
      <p:sp>
        <p:nvSpPr>
          <p:cNvPr id="4" name="Text 2"/>
          <p:cNvSpPr/>
          <p:nvPr/>
        </p:nvSpPr>
        <p:spPr>
          <a:xfrm>
            <a:off x="508000" y="1016000"/>
            <a:ext cx="15468600" cy="508000"/>
          </a:xfrm>
          <a:prstGeom prst="rect">
            <a:avLst/>
          </a:prstGeom>
          <a:noFill/>
          <a:ln/>
        </p:spPr>
        <p:txBody>
          <a:bodyPr wrap="square" lIns="0" tIns="0" rIns="0" bIns="0" rtlCol="0" anchor="ctr"/>
          <a:lstStyle/>
          <a:p>
            <a:pPr>
              <a:lnSpc>
                <a:spcPct val="90000"/>
              </a:lnSpc>
            </a:pPr>
            <a:r>
              <a:rPr lang="en-US" sz="3600" b="1" dirty="0">
                <a:solidFill>
                  <a:srgbClr val="1E293B"/>
                </a:solidFill>
                <a:latin typeface="MiSans" pitchFamily="34" charset="0"/>
                <a:ea typeface="MiSans" pitchFamily="34" charset="-122"/>
                <a:cs typeface="MiSans" pitchFamily="34" charset="-120"/>
              </a:rPr>
              <a:t>核心功能③: 趋势可视化与交互设计</a:t>
            </a:r>
            <a:endParaRPr lang="en-US" sz="1600" dirty="0"/>
          </a:p>
        </p:txBody>
      </p:sp>
      <p:sp>
        <p:nvSpPr>
          <p:cNvPr id="6" name="Shape 4"/>
          <p:cNvSpPr/>
          <p:nvPr/>
        </p:nvSpPr>
        <p:spPr>
          <a:xfrm>
            <a:off x="730250" y="1955800"/>
            <a:ext cx="342900" cy="304800"/>
          </a:xfrm>
          <a:custGeom>
            <a:avLst/>
            <a:gdLst/>
            <a:ahLst/>
            <a:cxnLst/>
            <a:rect l="l" t="t" r="r" b="b"/>
            <a:pathLst>
              <a:path w="342900" h="304800">
                <a:moveTo>
                  <a:pt x="0" y="200025"/>
                </a:moveTo>
                <a:cubicBezTo>
                  <a:pt x="0" y="247352"/>
                  <a:pt x="38398" y="285750"/>
                  <a:pt x="85725" y="285750"/>
                </a:cubicBezTo>
                <a:lnTo>
                  <a:pt x="266700" y="285750"/>
                </a:lnTo>
                <a:cubicBezTo>
                  <a:pt x="308789" y="285750"/>
                  <a:pt x="342900" y="251639"/>
                  <a:pt x="342900" y="209550"/>
                </a:cubicBezTo>
                <a:cubicBezTo>
                  <a:pt x="342900" y="178832"/>
                  <a:pt x="324743" y="152340"/>
                  <a:pt x="298549" y="140315"/>
                </a:cubicBezTo>
                <a:cubicBezTo>
                  <a:pt x="302538" y="132517"/>
                  <a:pt x="304800" y="123646"/>
                  <a:pt x="304800" y="114300"/>
                </a:cubicBezTo>
                <a:cubicBezTo>
                  <a:pt x="304800" y="82748"/>
                  <a:pt x="279202" y="57150"/>
                  <a:pt x="247650" y="57150"/>
                </a:cubicBezTo>
                <a:cubicBezTo>
                  <a:pt x="237113" y="57150"/>
                  <a:pt x="227290" y="60007"/>
                  <a:pt x="218837" y="64949"/>
                </a:cubicBezTo>
                <a:cubicBezTo>
                  <a:pt x="204490" y="37683"/>
                  <a:pt x="175855" y="19050"/>
                  <a:pt x="142875" y="19050"/>
                </a:cubicBezTo>
                <a:cubicBezTo>
                  <a:pt x="95548" y="19050"/>
                  <a:pt x="57150" y="57448"/>
                  <a:pt x="57150" y="104775"/>
                </a:cubicBezTo>
                <a:cubicBezTo>
                  <a:pt x="57150" y="109537"/>
                  <a:pt x="57567" y="114240"/>
                  <a:pt x="58281" y="118765"/>
                </a:cubicBezTo>
                <a:cubicBezTo>
                  <a:pt x="24408" y="130195"/>
                  <a:pt x="0" y="162282"/>
                  <a:pt x="0" y="200025"/>
                </a:cubicBezTo>
                <a:close/>
              </a:path>
            </a:pathLst>
          </a:custGeom>
          <a:solidFill>
            <a:srgbClr val="FFFFFF"/>
          </a:solidFill>
          <a:ln/>
        </p:spPr>
        <p:txBody>
          <a:bodyPr/>
          <a:lstStyle/>
          <a:p>
            <a:endParaRPr lang="zh-CN" altLang="en-US"/>
          </a:p>
        </p:txBody>
      </p:sp>
      <p:sp>
        <p:nvSpPr>
          <p:cNvPr id="7" name="Text 5"/>
          <p:cNvSpPr/>
          <p:nvPr/>
        </p:nvSpPr>
        <p:spPr>
          <a:xfrm>
            <a:off x="1244600" y="1930400"/>
            <a:ext cx="1028700" cy="355600"/>
          </a:xfrm>
          <a:prstGeom prst="rect">
            <a:avLst/>
          </a:prstGeom>
          <a:noFill/>
          <a:ln/>
        </p:spPr>
        <p:txBody>
          <a:bodyPr wrap="square" lIns="0" tIns="0" rIns="0" bIns="0" rtlCol="0" anchor="ctr"/>
          <a:lstStyle/>
          <a:p>
            <a:pPr>
              <a:lnSpc>
                <a:spcPct val="130000"/>
              </a:lnSpc>
            </a:pPr>
            <a:r>
              <a:rPr lang="en-US" sz="1800" b="1" dirty="0">
                <a:solidFill>
                  <a:srgbClr val="FFFFFF"/>
                </a:solidFill>
                <a:latin typeface="MiSans" pitchFamily="34" charset="0"/>
                <a:ea typeface="MiSans" pitchFamily="34" charset="-122"/>
                <a:cs typeface="MiSans" pitchFamily="34" charset="-120"/>
              </a:rPr>
              <a:t>动态词云</a:t>
            </a:r>
            <a:endParaRPr lang="en-US" sz="1600" dirty="0"/>
          </a:p>
        </p:txBody>
      </p:sp>
      <p:sp>
        <p:nvSpPr>
          <p:cNvPr id="8" name="Text 6"/>
          <p:cNvSpPr/>
          <p:nvPr/>
        </p:nvSpPr>
        <p:spPr>
          <a:xfrm>
            <a:off x="711200" y="2387600"/>
            <a:ext cx="4635500" cy="660400"/>
          </a:xfrm>
          <a:prstGeom prst="rect">
            <a:avLst/>
          </a:prstGeom>
          <a:noFill/>
          <a:ln/>
        </p:spPr>
        <p:txBody>
          <a:bodyPr wrap="square" lIns="0" tIns="0" rIns="0" bIns="0" rtlCol="0" anchor="ctr"/>
          <a:lstStyle/>
          <a:p>
            <a:pPr>
              <a:lnSpc>
                <a:spcPct val="140000"/>
              </a:lnSpc>
            </a:pPr>
            <a:r>
              <a:rPr lang="en-US" sz="1600" dirty="0">
                <a:solidFill>
                  <a:srgbClr val="FFFFFF">
                    <a:alpha val="90000"/>
                  </a:srgbClr>
                </a:solidFill>
                <a:latin typeface="MiSans" pitchFamily="34" charset="0"/>
                <a:ea typeface="MiSans" pitchFamily="34" charset="-122"/>
                <a:cs typeface="MiSans" pitchFamily="34" charset="-120"/>
              </a:rPr>
              <a:t>展示热门技术关键词,频率越高字体越大,支持点击交互和动态更新效果。</a:t>
            </a:r>
            <a:endParaRPr lang="en-US" sz="1600" dirty="0"/>
          </a:p>
        </p:txBody>
      </p:sp>
      <p:sp>
        <p:nvSpPr>
          <p:cNvPr id="10" name="Shape 8"/>
          <p:cNvSpPr/>
          <p:nvPr/>
        </p:nvSpPr>
        <p:spPr>
          <a:xfrm>
            <a:off x="5877946" y="1955800"/>
            <a:ext cx="342900" cy="304800"/>
          </a:xfrm>
          <a:custGeom>
            <a:avLst/>
            <a:gdLst/>
            <a:ahLst/>
            <a:cxnLst/>
            <a:rect l="l" t="t" r="r" b="b"/>
            <a:pathLst>
              <a:path w="342900" h="304800">
                <a:moveTo>
                  <a:pt x="305038" y="142875"/>
                </a:moveTo>
                <a:lnTo>
                  <a:pt x="200263" y="142875"/>
                </a:lnTo>
                <a:cubicBezTo>
                  <a:pt x="189726" y="142875"/>
                  <a:pt x="181213" y="134362"/>
                  <a:pt x="181213" y="123825"/>
                </a:cubicBezTo>
                <a:lnTo>
                  <a:pt x="181213" y="19050"/>
                </a:lnTo>
                <a:cubicBezTo>
                  <a:pt x="181213" y="8513"/>
                  <a:pt x="189786" y="-119"/>
                  <a:pt x="200204" y="1250"/>
                </a:cubicBezTo>
                <a:cubicBezTo>
                  <a:pt x="263902" y="9704"/>
                  <a:pt x="314385" y="60186"/>
                  <a:pt x="322838" y="123885"/>
                </a:cubicBezTo>
                <a:cubicBezTo>
                  <a:pt x="324207" y="134303"/>
                  <a:pt x="315575" y="142875"/>
                  <a:pt x="305038" y="142875"/>
                </a:cubicBezTo>
                <a:close/>
                <a:moveTo>
                  <a:pt x="132517" y="22146"/>
                </a:moveTo>
                <a:cubicBezTo>
                  <a:pt x="143292" y="19883"/>
                  <a:pt x="152638" y="28694"/>
                  <a:pt x="152638" y="39707"/>
                </a:cubicBezTo>
                <a:lnTo>
                  <a:pt x="152638" y="157163"/>
                </a:lnTo>
                <a:cubicBezTo>
                  <a:pt x="152638" y="160496"/>
                  <a:pt x="153829" y="163711"/>
                  <a:pt x="155912" y="166271"/>
                </a:cubicBezTo>
                <a:lnTo>
                  <a:pt x="234553" y="261164"/>
                </a:lnTo>
                <a:cubicBezTo>
                  <a:pt x="241518" y="269558"/>
                  <a:pt x="240030" y="282238"/>
                  <a:pt x="230445" y="287417"/>
                </a:cubicBezTo>
                <a:cubicBezTo>
                  <a:pt x="210145" y="298490"/>
                  <a:pt x="186869" y="304800"/>
                  <a:pt x="162163" y="304800"/>
                </a:cubicBezTo>
                <a:cubicBezTo>
                  <a:pt x="83284" y="304800"/>
                  <a:pt x="19288" y="240804"/>
                  <a:pt x="19288" y="161925"/>
                </a:cubicBezTo>
                <a:cubicBezTo>
                  <a:pt x="19288" y="93166"/>
                  <a:pt x="67806" y="35778"/>
                  <a:pt x="132517" y="22146"/>
                </a:cubicBezTo>
                <a:close/>
                <a:moveTo>
                  <a:pt x="284440" y="171450"/>
                </a:moveTo>
                <a:lnTo>
                  <a:pt x="322540" y="171450"/>
                </a:lnTo>
                <a:cubicBezTo>
                  <a:pt x="333554" y="171450"/>
                  <a:pt x="342364" y="180796"/>
                  <a:pt x="340102" y="191572"/>
                </a:cubicBezTo>
                <a:cubicBezTo>
                  <a:pt x="334030" y="220385"/>
                  <a:pt x="319266" y="245983"/>
                  <a:pt x="298668" y="265509"/>
                </a:cubicBezTo>
                <a:cubicBezTo>
                  <a:pt x="291346" y="272475"/>
                  <a:pt x="279856" y="270986"/>
                  <a:pt x="273427" y="263188"/>
                </a:cubicBezTo>
                <a:lnTo>
                  <a:pt x="223183" y="202644"/>
                </a:lnTo>
                <a:cubicBezTo>
                  <a:pt x="212884" y="190202"/>
                  <a:pt x="221754" y="171450"/>
                  <a:pt x="237827" y="171450"/>
                </a:cubicBezTo>
                <a:lnTo>
                  <a:pt x="284381" y="171450"/>
                </a:lnTo>
                <a:close/>
              </a:path>
            </a:pathLst>
          </a:custGeom>
          <a:solidFill>
            <a:srgbClr val="FFFFFF"/>
          </a:solidFill>
          <a:ln/>
        </p:spPr>
        <p:txBody>
          <a:bodyPr/>
          <a:lstStyle/>
          <a:p>
            <a:endParaRPr lang="zh-CN" altLang="en-US"/>
          </a:p>
        </p:txBody>
      </p:sp>
      <p:sp>
        <p:nvSpPr>
          <p:cNvPr id="11" name="Text 9"/>
          <p:cNvSpPr/>
          <p:nvPr/>
        </p:nvSpPr>
        <p:spPr>
          <a:xfrm>
            <a:off x="6392296" y="1930400"/>
            <a:ext cx="1028700" cy="355600"/>
          </a:xfrm>
          <a:prstGeom prst="rect">
            <a:avLst/>
          </a:prstGeom>
          <a:noFill/>
          <a:ln/>
        </p:spPr>
        <p:txBody>
          <a:bodyPr wrap="square" lIns="0" tIns="0" rIns="0" bIns="0" rtlCol="0" anchor="ctr"/>
          <a:lstStyle/>
          <a:p>
            <a:pPr>
              <a:lnSpc>
                <a:spcPct val="130000"/>
              </a:lnSpc>
            </a:pPr>
            <a:r>
              <a:rPr lang="en-US" sz="1800" b="1" dirty="0">
                <a:solidFill>
                  <a:srgbClr val="FFFFFF"/>
                </a:solidFill>
                <a:latin typeface="MiSans" pitchFamily="34" charset="0"/>
                <a:ea typeface="MiSans" pitchFamily="34" charset="-122"/>
                <a:cs typeface="MiSans" pitchFamily="34" charset="-120"/>
              </a:rPr>
              <a:t>多维图表</a:t>
            </a:r>
            <a:endParaRPr lang="en-US" sz="1600" dirty="0"/>
          </a:p>
        </p:txBody>
      </p:sp>
      <p:sp>
        <p:nvSpPr>
          <p:cNvPr id="12" name="Text 10"/>
          <p:cNvSpPr/>
          <p:nvPr/>
        </p:nvSpPr>
        <p:spPr>
          <a:xfrm>
            <a:off x="5858896" y="2387600"/>
            <a:ext cx="4635500" cy="660400"/>
          </a:xfrm>
          <a:prstGeom prst="rect">
            <a:avLst/>
          </a:prstGeom>
          <a:noFill/>
          <a:ln/>
        </p:spPr>
        <p:txBody>
          <a:bodyPr wrap="square" lIns="0" tIns="0" rIns="0" bIns="0" rtlCol="0" anchor="ctr"/>
          <a:lstStyle/>
          <a:p>
            <a:pPr>
              <a:lnSpc>
                <a:spcPct val="140000"/>
              </a:lnSpc>
            </a:pPr>
            <a:r>
              <a:rPr lang="en-US" sz="1600" dirty="0">
                <a:solidFill>
                  <a:srgbClr val="FFFFFF">
                    <a:alpha val="90000"/>
                  </a:srgbClr>
                </a:solidFill>
                <a:latin typeface="MiSans" pitchFamily="34" charset="0"/>
                <a:ea typeface="MiSans" pitchFamily="34" charset="-122"/>
                <a:cs typeface="MiSans" pitchFamily="34" charset="-120"/>
              </a:rPr>
              <a:t>折线图/柱状图/雷达图组合,展示时间序列、对比分析和多维度评估。</a:t>
            </a:r>
            <a:endParaRPr lang="en-US" sz="1600" dirty="0"/>
          </a:p>
        </p:txBody>
      </p:sp>
      <p:sp>
        <p:nvSpPr>
          <p:cNvPr id="14" name="Shape 12"/>
          <p:cNvSpPr/>
          <p:nvPr/>
        </p:nvSpPr>
        <p:spPr>
          <a:xfrm>
            <a:off x="11044748" y="1955800"/>
            <a:ext cx="304800" cy="304800"/>
          </a:xfrm>
          <a:custGeom>
            <a:avLst/>
            <a:gdLst/>
            <a:ahLst/>
            <a:cxnLst/>
            <a:rect l="l" t="t" r="r" b="b"/>
            <a:pathLst>
              <a:path w="304800" h="304800">
                <a:moveTo>
                  <a:pt x="19050" y="38100"/>
                </a:moveTo>
                <a:cubicBezTo>
                  <a:pt x="8513" y="38100"/>
                  <a:pt x="0" y="46613"/>
                  <a:pt x="0" y="57150"/>
                </a:cubicBezTo>
                <a:cubicBezTo>
                  <a:pt x="0" y="67687"/>
                  <a:pt x="8513" y="76200"/>
                  <a:pt x="19050" y="76200"/>
                </a:cubicBezTo>
                <a:lnTo>
                  <a:pt x="70664" y="76200"/>
                </a:lnTo>
                <a:cubicBezTo>
                  <a:pt x="77986" y="93047"/>
                  <a:pt x="94774" y="104775"/>
                  <a:pt x="114300" y="104775"/>
                </a:cubicBezTo>
                <a:cubicBezTo>
                  <a:pt x="133826" y="104775"/>
                  <a:pt x="150614" y="93047"/>
                  <a:pt x="157936" y="76200"/>
                </a:cubicBezTo>
                <a:lnTo>
                  <a:pt x="285750" y="76200"/>
                </a:lnTo>
                <a:cubicBezTo>
                  <a:pt x="296287" y="76200"/>
                  <a:pt x="304800" y="67687"/>
                  <a:pt x="304800" y="57150"/>
                </a:cubicBezTo>
                <a:cubicBezTo>
                  <a:pt x="304800" y="46613"/>
                  <a:pt x="296287" y="38100"/>
                  <a:pt x="285750" y="38100"/>
                </a:cubicBezTo>
                <a:lnTo>
                  <a:pt x="157936" y="38100"/>
                </a:lnTo>
                <a:cubicBezTo>
                  <a:pt x="150614" y="21253"/>
                  <a:pt x="133826" y="9525"/>
                  <a:pt x="114300" y="9525"/>
                </a:cubicBezTo>
                <a:cubicBezTo>
                  <a:pt x="94774" y="9525"/>
                  <a:pt x="77986" y="21253"/>
                  <a:pt x="70664" y="38100"/>
                </a:cubicBezTo>
                <a:lnTo>
                  <a:pt x="19050" y="38100"/>
                </a:lnTo>
                <a:close/>
                <a:moveTo>
                  <a:pt x="19050" y="133350"/>
                </a:moveTo>
                <a:cubicBezTo>
                  <a:pt x="8513" y="133350"/>
                  <a:pt x="0" y="141863"/>
                  <a:pt x="0" y="152400"/>
                </a:cubicBezTo>
                <a:cubicBezTo>
                  <a:pt x="0" y="162937"/>
                  <a:pt x="8513" y="171450"/>
                  <a:pt x="19050" y="171450"/>
                </a:cubicBezTo>
                <a:lnTo>
                  <a:pt x="165914" y="171450"/>
                </a:lnTo>
                <a:cubicBezTo>
                  <a:pt x="173236" y="188297"/>
                  <a:pt x="190024" y="200025"/>
                  <a:pt x="209550" y="200025"/>
                </a:cubicBezTo>
                <a:cubicBezTo>
                  <a:pt x="229076" y="200025"/>
                  <a:pt x="245864" y="188297"/>
                  <a:pt x="253186" y="171450"/>
                </a:cubicBezTo>
                <a:lnTo>
                  <a:pt x="285750" y="171450"/>
                </a:lnTo>
                <a:cubicBezTo>
                  <a:pt x="296287" y="171450"/>
                  <a:pt x="304800" y="162937"/>
                  <a:pt x="304800" y="152400"/>
                </a:cubicBezTo>
                <a:cubicBezTo>
                  <a:pt x="304800" y="141863"/>
                  <a:pt x="296287" y="133350"/>
                  <a:pt x="285750" y="133350"/>
                </a:cubicBezTo>
                <a:lnTo>
                  <a:pt x="253186" y="133350"/>
                </a:lnTo>
                <a:cubicBezTo>
                  <a:pt x="245864" y="116503"/>
                  <a:pt x="229076" y="104775"/>
                  <a:pt x="209550" y="104775"/>
                </a:cubicBezTo>
                <a:cubicBezTo>
                  <a:pt x="190024" y="104775"/>
                  <a:pt x="173236" y="116503"/>
                  <a:pt x="165914" y="133350"/>
                </a:cubicBezTo>
                <a:lnTo>
                  <a:pt x="19050" y="133350"/>
                </a:lnTo>
                <a:close/>
                <a:moveTo>
                  <a:pt x="19050" y="228600"/>
                </a:moveTo>
                <a:cubicBezTo>
                  <a:pt x="8513" y="228600"/>
                  <a:pt x="0" y="237113"/>
                  <a:pt x="0" y="247650"/>
                </a:cubicBezTo>
                <a:cubicBezTo>
                  <a:pt x="0" y="258187"/>
                  <a:pt x="8513" y="266700"/>
                  <a:pt x="19050" y="266700"/>
                </a:cubicBezTo>
                <a:lnTo>
                  <a:pt x="51614" y="266700"/>
                </a:lnTo>
                <a:cubicBezTo>
                  <a:pt x="58936" y="283547"/>
                  <a:pt x="75724" y="295275"/>
                  <a:pt x="95250" y="295275"/>
                </a:cubicBezTo>
                <a:cubicBezTo>
                  <a:pt x="114776" y="295275"/>
                  <a:pt x="131564" y="283547"/>
                  <a:pt x="138886" y="266700"/>
                </a:cubicBezTo>
                <a:lnTo>
                  <a:pt x="285750" y="266700"/>
                </a:lnTo>
                <a:cubicBezTo>
                  <a:pt x="296287" y="266700"/>
                  <a:pt x="304800" y="258187"/>
                  <a:pt x="304800" y="247650"/>
                </a:cubicBezTo>
                <a:cubicBezTo>
                  <a:pt x="304800" y="237113"/>
                  <a:pt x="296287" y="228600"/>
                  <a:pt x="285750" y="228600"/>
                </a:cubicBezTo>
                <a:lnTo>
                  <a:pt x="138886" y="228600"/>
                </a:lnTo>
                <a:cubicBezTo>
                  <a:pt x="131564" y="211753"/>
                  <a:pt x="114776" y="200025"/>
                  <a:pt x="95250" y="200025"/>
                </a:cubicBezTo>
                <a:cubicBezTo>
                  <a:pt x="75724" y="200025"/>
                  <a:pt x="58936" y="211753"/>
                  <a:pt x="51614" y="228600"/>
                </a:cubicBezTo>
                <a:lnTo>
                  <a:pt x="19050" y="228600"/>
                </a:lnTo>
                <a:close/>
              </a:path>
            </a:pathLst>
          </a:custGeom>
          <a:solidFill>
            <a:srgbClr val="FFFFFF"/>
          </a:solidFill>
          <a:ln/>
        </p:spPr>
        <p:txBody>
          <a:bodyPr/>
          <a:lstStyle/>
          <a:p>
            <a:endParaRPr lang="zh-CN" altLang="en-US"/>
          </a:p>
        </p:txBody>
      </p:sp>
      <p:sp>
        <p:nvSpPr>
          <p:cNvPr id="15" name="Text 13"/>
          <p:cNvSpPr/>
          <p:nvPr/>
        </p:nvSpPr>
        <p:spPr>
          <a:xfrm>
            <a:off x="11540048" y="1930400"/>
            <a:ext cx="800100" cy="355600"/>
          </a:xfrm>
          <a:prstGeom prst="rect">
            <a:avLst/>
          </a:prstGeom>
          <a:noFill/>
          <a:ln/>
        </p:spPr>
        <p:txBody>
          <a:bodyPr wrap="square" lIns="0" tIns="0" rIns="0" bIns="0" rtlCol="0" anchor="ctr"/>
          <a:lstStyle/>
          <a:p>
            <a:pPr>
              <a:lnSpc>
                <a:spcPct val="130000"/>
              </a:lnSpc>
            </a:pPr>
            <a:r>
              <a:rPr lang="en-US" sz="1800" b="1" dirty="0">
                <a:solidFill>
                  <a:srgbClr val="FFFFFF"/>
                </a:solidFill>
                <a:latin typeface="MiSans" pitchFamily="34" charset="0"/>
                <a:ea typeface="MiSans" pitchFamily="34" charset="-122"/>
                <a:cs typeface="MiSans" pitchFamily="34" charset="-120"/>
              </a:rPr>
              <a:t>筛选器</a:t>
            </a:r>
            <a:endParaRPr lang="en-US" sz="1600" dirty="0"/>
          </a:p>
        </p:txBody>
      </p:sp>
      <p:sp>
        <p:nvSpPr>
          <p:cNvPr id="16" name="Text 14"/>
          <p:cNvSpPr/>
          <p:nvPr/>
        </p:nvSpPr>
        <p:spPr>
          <a:xfrm>
            <a:off x="11006648" y="2387600"/>
            <a:ext cx="4635500" cy="660400"/>
          </a:xfrm>
          <a:prstGeom prst="rect">
            <a:avLst/>
          </a:prstGeom>
          <a:noFill/>
          <a:ln/>
        </p:spPr>
        <p:txBody>
          <a:bodyPr wrap="square" lIns="0" tIns="0" rIns="0" bIns="0" rtlCol="0" anchor="ctr"/>
          <a:lstStyle/>
          <a:p>
            <a:pPr>
              <a:lnSpc>
                <a:spcPct val="140000"/>
              </a:lnSpc>
            </a:pPr>
            <a:r>
              <a:rPr lang="en-US" sz="1600" dirty="0">
                <a:solidFill>
                  <a:srgbClr val="FFFFFF">
                    <a:alpha val="90000"/>
                  </a:srgbClr>
                </a:solidFill>
                <a:latin typeface="MiSans" pitchFamily="34" charset="0"/>
                <a:ea typeface="MiSans" pitchFamily="34" charset="-122"/>
                <a:cs typeface="MiSans" pitchFamily="34" charset="-120"/>
              </a:rPr>
              <a:t>年份范围选择(2020-2024)、职业类型分类,支持多条件组合筛选。</a:t>
            </a:r>
            <a:endParaRPr lang="en-US" sz="1600" dirty="0"/>
          </a:p>
        </p:txBody>
      </p:sp>
      <p:sp>
        <p:nvSpPr>
          <p:cNvPr id="17" name="Shape 15"/>
          <p:cNvSpPr/>
          <p:nvPr/>
        </p:nvSpPr>
        <p:spPr>
          <a:xfrm>
            <a:off x="533400" y="6858000"/>
            <a:ext cx="4953000" cy="1727200"/>
          </a:xfrm>
          <a:custGeom>
            <a:avLst/>
            <a:gdLst/>
            <a:ahLst/>
            <a:cxnLst/>
            <a:rect l="l" t="t" r="r" b="b"/>
            <a:pathLst>
              <a:path w="4953000" h="1727200">
                <a:moveTo>
                  <a:pt x="50800" y="0"/>
                </a:moveTo>
                <a:lnTo>
                  <a:pt x="4800592" y="0"/>
                </a:lnTo>
                <a:cubicBezTo>
                  <a:pt x="4884765" y="0"/>
                  <a:pt x="4953000" y="68235"/>
                  <a:pt x="4953000" y="152408"/>
                </a:cubicBezTo>
                <a:lnTo>
                  <a:pt x="4953000" y="1574792"/>
                </a:lnTo>
                <a:cubicBezTo>
                  <a:pt x="4953000" y="1658965"/>
                  <a:pt x="4884765" y="1727200"/>
                  <a:pt x="4800592" y="1727200"/>
                </a:cubicBezTo>
                <a:lnTo>
                  <a:pt x="50800" y="1727200"/>
                </a:lnTo>
                <a:cubicBezTo>
                  <a:pt x="22763" y="1727200"/>
                  <a:pt x="0" y="1704437"/>
                  <a:pt x="0" y="1676400"/>
                </a:cubicBezTo>
                <a:lnTo>
                  <a:pt x="0" y="50800"/>
                </a:lnTo>
                <a:cubicBezTo>
                  <a:pt x="0" y="22763"/>
                  <a:pt x="22763" y="0"/>
                  <a:pt x="50800" y="0"/>
                </a:cubicBezTo>
                <a:close/>
              </a:path>
            </a:pathLst>
          </a:custGeom>
          <a:solidFill>
            <a:srgbClr val="F8FAFC"/>
          </a:solidFill>
          <a:ln/>
        </p:spPr>
        <p:txBody>
          <a:bodyPr/>
          <a:lstStyle/>
          <a:p>
            <a:endParaRPr lang="zh-CN" altLang="en-US"/>
          </a:p>
        </p:txBody>
      </p:sp>
      <p:sp>
        <p:nvSpPr>
          <p:cNvPr id="18" name="Shape 16"/>
          <p:cNvSpPr/>
          <p:nvPr/>
        </p:nvSpPr>
        <p:spPr>
          <a:xfrm>
            <a:off x="533400" y="6858000"/>
            <a:ext cx="50800" cy="1727200"/>
          </a:xfrm>
          <a:custGeom>
            <a:avLst/>
            <a:gdLst/>
            <a:ahLst/>
            <a:cxnLst/>
            <a:rect l="l" t="t" r="r" b="b"/>
            <a:pathLst>
              <a:path w="50800" h="1727200">
                <a:moveTo>
                  <a:pt x="50800" y="0"/>
                </a:moveTo>
                <a:lnTo>
                  <a:pt x="50800" y="0"/>
                </a:lnTo>
                <a:lnTo>
                  <a:pt x="50800" y="1727200"/>
                </a:lnTo>
                <a:lnTo>
                  <a:pt x="50800" y="1727200"/>
                </a:lnTo>
                <a:cubicBezTo>
                  <a:pt x="22763" y="1727200"/>
                  <a:pt x="0" y="1704437"/>
                  <a:pt x="0" y="1676400"/>
                </a:cubicBezTo>
                <a:lnTo>
                  <a:pt x="0" y="50800"/>
                </a:lnTo>
                <a:cubicBezTo>
                  <a:pt x="0" y="22763"/>
                  <a:pt x="22763" y="0"/>
                  <a:pt x="50800" y="0"/>
                </a:cubicBezTo>
                <a:close/>
              </a:path>
            </a:pathLst>
          </a:custGeom>
          <a:solidFill>
            <a:srgbClr val="2563EB"/>
          </a:solidFill>
          <a:ln/>
        </p:spPr>
        <p:txBody>
          <a:bodyPr/>
          <a:lstStyle/>
          <a:p>
            <a:endParaRPr lang="zh-CN" altLang="en-US"/>
          </a:p>
        </p:txBody>
      </p:sp>
      <p:sp>
        <p:nvSpPr>
          <p:cNvPr id="19" name="Shape 17"/>
          <p:cNvSpPr/>
          <p:nvPr/>
        </p:nvSpPr>
        <p:spPr>
          <a:xfrm>
            <a:off x="723900" y="7068455"/>
            <a:ext cx="228600" cy="203200"/>
          </a:xfrm>
          <a:custGeom>
            <a:avLst/>
            <a:gdLst/>
            <a:ahLst/>
            <a:cxnLst/>
            <a:rect l="l" t="t" r="r" b="b"/>
            <a:pathLst>
              <a:path w="228600" h="203200">
                <a:moveTo>
                  <a:pt x="114300" y="12700"/>
                </a:moveTo>
                <a:cubicBezTo>
                  <a:pt x="82233" y="12700"/>
                  <a:pt x="56555" y="27305"/>
                  <a:pt x="37862" y="44688"/>
                </a:cubicBezTo>
                <a:cubicBezTo>
                  <a:pt x="19288" y="61952"/>
                  <a:pt x="6866" y="82550"/>
                  <a:pt x="953" y="96718"/>
                </a:cubicBezTo>
                <a:cubicBezTo>
                  <a:pt x="-357" y="99854"/>
                  <a:pt x="-357" y="103346"/>
                  <a:pt x="953" y="106482"/>
                </a:cubicBezTo>
                <a:cubicBezTo>
                  <a:pt x="6866" y="120650"/>
                  <a:pt x="19288" y="141288"/>
                  <a:pt x="37862" y="158512"/>
                </a:cubicBezTo>
                <a:cubicBezTo>
                  <a:pt x="56555" y="175855"/>
                  <a:pt x="82233" y="190500"/>
                  <a:pt x="114300" y="190500"/>
                </a:cubicBezTo>
                <a:cubicBezTo>
                  <a:pt x="146368" y="190500"/>
                  <a:pt x="172045" y="175895"/>
                  <a:pt x="190738" y="158512"/>
                </a:cubicBezTo>
                <a:cubicBezTo>
                  <a:pt x="209312" y="141248"/>
                  <a:pt x="221734" y="120650"/>
                  <a:pt x="227648" y="106482"/>
                </a:cubicBezTo>
                <a:cubicBezTo>
                  <a:pt x="228957" y="103346"/>
                  <a:pt x="228957" y="99854"/>
                  <a:pt x="227648" y="96718"/>
                </a:cubicBezTo>
                <a:cubicBezTo>
                  <a:pt x="221734" y="82550"/>
                  <a:pt x="209312" y="61912"/>
                  <a:pt x="190738" y="44688"/>
                </a:cubicBezTo>
                <a:cubicBezTo>
                  <a:pt x="172045" y="27345"/>
                  <a:pt x="146368" y="12700"/>
                  <a:pt x="114300" y="12700"/>
                </a:cubicBezTo>
                <a:close/>
                <a:moveTo>
                  <a:pt x="57150" y="101600"/>
                </a:moveTo>
                <a:cubicBezTo>
                  <a:pt x="57150" y="70058"/>
                  <a:pt x="82758" y="44450"/>
                  <a:pt x="114300" y="44450"/>
                </a:cubicBezTo>
                <a:cubicBezTo>
                  <a:pt x="145842" y="44450"/>
                  <a:pt x="171450" y="70058"/>
                  <a:pt x="171450" y="101600"/>
                </a:cubicBezTo>
                <a:cubicBezTo>
                  <a:pt x="171450" y="133142"/>
                  <a:pt x="145842" y="158750"/>
                  <a:pt x="114300" y="158750"/>
                </a:cubicBezTo>
                <a:cubicBezTo>
                  <a:pt x="82758" y="158750"/>
                  <a:pt x="57150" y="133142"/>
                  <a:pt x="57150" y="101600"/>
                </a:cubicBezTo>
                <a:close/>
                <a:moveTo>
                  <a:pt x="114300" y="76200"/>
                </a:moveTo>
                <a:cubicBezTo>
                  <a:pt x="114300" y="90210"/>
                  <a:pt x="102910" y="101600"/>
                  <a:pt x="88900" y="101600"/>
                </a:cubicBezTo>
                <a:cubicBezTo>
                  <a:pt x="84336" y="101600"/>
                  <a:pt x="80050" y="100409"/>
                  <a:pt x="76319" y="98266"/>
                </a:cubicBezTo>
                <a:cubicBezTo>
                  <a:pt x="75922" y="102592"/>
                  <a:pt x="76279" y="107037"/>
                  <a:pt x="77470" y="111443"/>
                </a:cubicBezTo>
                <a:cubicBezTo>
                  <a:pt x="82907" y="131763"/>
                  <a:pt x="103823" y="143828"/>
                  <a:pt x="124143" y="138390"/>
                </a:cubicBezTo>
                <a:cubicBezTo>
                  <a:pt x="144463" y="132953"/>
                  <a:pt x="156528" y="112038"/>
                  <a:pt x="151090" y="91718"/>
                </a:cubicBezTo>
                <a:cubicBezTo>
                  <a:pt x="146248" y="73581"/>
                  <a:pt x="129064" y="62032"/>
                  <a:pt x="110966" y="63619"/>
                </a:cubicBezTo>
                <a:cubicBezTo>
                  <a:pt x="113070" y="67310"/>
                  <a:pt x="114300" y="71596"/>
                  <a:pt x="114300" y="76200"/>
                </a:cubicBezTo>
                <a:close/>
              </a:path>
            </a:pathLst>
          </a:custGeom>
          <a:solidFill>
            <a:srgbClr val="2563EB"/>
          </a:solidFill>
          <a:ln/>
        </p:spPr>
        <p:txBody>
          <a:bodyPr/>
          <a:lstStyle/>
          <a:p>
            <a:endParaRPr lang="zh-CN" altLang="en-US"/>
          </a:p>
        </p:txBody>
      </p:sp>
      <p:sp>
        <p:nvSpPr>
          <p:cNvPr id="20" name="Text 18"/>
          <p:cNvSpPr/>
          <p:nvPr/>
        </p:nvSpPr>
        <p:spPr>
          <a:xfrm>
            <a:off x="1066800" y="7010400"/>
            <a:ext cx="4368800" cy="304800"/>
          </a:xfrm>
          <a:prstGeom prst="rect">
            <a:avLst/>
          </a:prstGeom>
          <a:noFill/>
          <a:ln/>
        </p:spPr>
        <p:txBody>
          <a:bodyPr wrap="square" lIns="0" tIns="0" rIns="0" bIns="0" rtlCol="0" anchor="ctr"/>
          <a:lstStyle/>
          <a:p>
            <a:pPr>
              <a:lnSpc>
                <a:spcPct val="130000"/>
              </a:lnSpc>
            </a:pPr>
            <a:r>
              <a:rPr lang="en-US" sz="1600" b="1" dirty="0">
                <a:solidFill>
                  <a:srgbClr val="1E293B"/>
                </a:solidFill>
                <a:latin typeface="MiSans" pitchFamily="34" charset="0"/>
                <a:ea typeface="MiSans" pitchFamily="34" charset="-122"/>
                <a:cs typeface="MiSans" pitchFamily="34" charset="-120"/>
              </a:rPr>
              <a:t>视觉设计原则</a:t>
            </a:r>
            <a:endParaRPr lang="en-US" sz="1600" dirty="0"/>
          </a:p>
        </p:txBody>
      </p:sp>
      <p:sp>
        <p:nvSpPr>
          <p:cNvPr id="21" name="Text 19"/>
          <p:cNvSpPr/>
          <p:nvPr/>
        </p:nvSpPr>
        <p:spPr>
          <a:xfrm>
            <a:off x="711200" y="7416800"/>
            <a:ext cx="4724400" cy="304800"/>
          </a:xfrm>
          <a:prstGeom prst="rect">
            <a:avLst/>
          </a:prstGeom>
          <a:noFill/>
          <a:ln/>
        </p:spPr>
        <p:txBody>
          <a:bodyPr wrap="square" lIns="0" tIns="0" rIns="0" bIns="0" rtlCol="0" anchor="ctr"/>
          <a:lstStyle/>
          <a:p>
            <a:pPr>
              <a:lnSpc>
                <a:spcPct val="130000"/>
              </a:lnSpc>
            </a:pPr>
            <a:r>
              <a:rPr lang="en-US" sz="1600" dirty="0">
                <a:solidFill>
                  <a:srgbClr val="64748B"/>
                </a:solidFill>
                <a:latin typeface="MiSans" pitchFamily="34" charset="0"/>
                <a:ea typeface="MiSans" pitchFamily="34" charset="-122"/>
                <a:cs typeface="MiSans" pitchFamily="34" charset="-120"/>
              </a:rPr>
              <a:t>• 简洁直观,信息层次分明</a:t>
            </a:r>
            <a:endParaRPr lang="en-US" sz="1600" dirty="0"/>
          </a:p>
        </p:txBody>
      </p:sp>
      <p:sp>
        <p:nvSpPr>
          <p:cNvPr id="22" name="Text 20"/>
          <p:cNvSpPr/>
          <p:nvPr/>
        </p:nvSpPr>
        <p:spPr>
          <a:xfrm>
            <a:off x="711200" y="7772400"/>
            <a:ext cx="4724400" cy="304800"/>
          </a:xfrm>
          <a:prstGeom prst="rect">
            <a:avLst/>
          </a:prstGeom>
          <a:noFill/>
          <a:ln/>
        </p:spPr>
        <p:txBody>
          <a:bodyPr wrap="square" lIns="0" tIns="0" rIns="0" bIns="0" rtlCol="0" anchor="ctr"/>
          <a:lstStyle/>
          <a:p>
            <a:pPr>
              <a:lnSpc>
                <a:spcPct val="130000"/>
              </a:lnSpc>
            </a:pPr>
            <a:r>
              <a:rPr lang="en-US" sz="1600" dirty="0">
                <a:solidFill>
                  <a:srgbClr val="64748B"/>
                </a:solidFill>
                <a:latin typeface="MiSans" pitchFamily="34" charset="0"/>
                <a:ea typeface="MiSans" pitchFamily="34" charset="-122"/>
                <a:cs typeface="MiSans" pitchFamily="34" charset="-120"/>
              </a:rPr>
              <a:t>• 色彩克制,避免视觉干扰</a:t>
            </a:r>
            <a:endParaRPr lang="en-US" sz="1600" dirty="0"/>
          </a:p>
        </p:txBody>
      </p:sp>
      <p:sp>
        <p:nvSpPr>
          <p:cNvPr id="23" name="Text 21"/>
          <p:cNvSpPr/>
          <p:nvPr/>
        </p:nvSpPr>
        <p:spPr>
          <a:xfrm>
            <a:off x="711200" y="8128000"/>
            <a:ext cx="4724400" cy="304800"/>
          </a:xfrm>
          <a:prstGeom prst="rect">
            <a:avLst/>
          </a:prstGeom>
          <a:noFill/>
          <a:ln/>
        </p:spPr>
        <p:txBody>
          <a:bodyPr wrap="square" lIns="0" tIns="0" rIns="0" bIns="0" rtlCol="0" anchor="ctr"/>
          <a:lstStyle/>
          <a:p>
            <a:pPr>
              <a:lnSpc>
                <a:spcPct val="130000"/>
              </a:lnSpc>
            </a:pPr>
            <a:r>
              <a:rPr lang="en-US" sz="1600" dirty="0">
                <a:solidFill>
                  <a:srgbClr val="64748B"/>
                </a:solidFill>
                <a:latin typeface="MiSans" pitchFamily="34" charset="0"/>
                <a:ea typeface="MiSans" pitchFamily="34" charset="-122"/>
                <a:cs typeface="MiSans" pitchFamily="34" charset="-120"/>
              </a:rPr>
              <a:t>• 图表类型与数据特征匹配</a:t>
            </a:r>
            <a:endParaRPr lang="en-US" sz="1600" dirty="0"/>
          </a:p>
        </p:txBody>
      </p:sp>
      <p:sp>
        <p:nvSpPr>
          <p:cNvPr id="24" name="Shape 22"/>
          <p:cNvSpPr/>
          <p:nvPr/>
        </p:nvSpPr>
        <p:spPr>
          <a:xfrm>
            <a:off x="5664200" y="6858000"/>
            <a:ext cx="4953000" cy="1727200"/>
          </a:xfrm>
          <a:custGeom>
            <a:avLst/>
            <a:gdLst/>
            <a:ahLst/>
            <a:cxnLst/>
            <a:rect l="l" t="t" r="r" b="b"/>
            <a:pathLst>
              <a:path w="4953000" h="1727200">
                <a:moveTo>
                  <a:pt x="50800" y="0"/>
                </a:moveTo>
                <a:lnTo>
                  <a:pt x="4800592" y="0"/>
                </a:lnTo>
                <a:cubicBezTo>
                  <a:pt x="4884765" y="0"/>
                  <a:pt x="4953000" y="68235"/>
                  <a:pt x="4953000" y="152408"/>
                </a:cubicBezTo>
                <a:lnTo>
                  <a:pt x="4953000" y="1574792"/>
                </a:lnTo>
                <a:cubicBezTo>
                  <a:pt x="4953000" y="1658965"/>
                  <a:pt x="4884765" y="1727200"/>
                  <a:pt x="4800592" y="1727200"/>
                </a:cubicBezTo>
                <a:lnTo>
                  <a:pt x="50800" y="1727200"/>
                </a:lnTo>
                <a:cubicBezTo>
                  <a:pt x="22763" y="1727200"/>
                  <a:pt x="0" y="1704437"/>
                  <a:pt x="0" y="1676400"/>
                </a:cubicBezTo>
                <a:lnTo>
                  <a:pt x="0" y="50800"/>
                </a:lnTo>
                <a:cubicBezTo>
                  <a:pt x="0" y="22763"/>
                  <a:pt x="22763" y="0"/>
                  <a:pt x="50800" y="0"/>
                </a:cubicBezTo>
                <a:close/>
              </a:path>
            </a:pathLst>
          </a:custGeom>
          <a:solidFill>
            <a:srgbClr val="F8FAFC"/>
          </a:solidFill>
          <a:ln/>
        </p:spPr>
        <p:txBody>
          <a:bodyPr/>
          <a:lstStyle/>
          <a:p>
            <a:endParaRPr lang="zh-CN" altLang="en-US"/>
          </a:p>
        </p:txBody>
      </p:sp>
      <p:sp>
        <p:nvSpPr>
          <p:cNvPr id="25" name="Shape 23"/>
          <p:cNvSpPr/>
          <p:nvPr/>
        </p:nvSpPr>
        <p:spPr>
          <a:xfrm>
            <a:off x="5664200" y="6858000"/>
            <a:ext cx="50800" cy="1727200"/>
          </a:xfrm>
          <a:custGeom>
            <a:avLst/>
            <a:gdLst/>
            <a:ahLst/>
            <a:cxnLst/>
            <a:rect l="l" t="t" r="r" b="b"/>
            <a:pathLst>
              <a:path w="50800" h="1727200">
                <a:moveTo>
                  <a:pt x="50800" y="0"/>
                </a:moveTo>
                <a:lnTo>
                  <a:pt x="50800" y="0"/>
                </a:lnTo>
                <a:lnTo>
                  <a:pt x="50800" y="1727200"/>
                </a:lnTo>
                <a:lnTo>
                  <a:pt x="50800" y="1727200"/>
                </a:lnTo>
                <a:cubicBezTo>
                  <a:pt x="22763" y="1727200"/>
                  <a:pt x="0" y="1704437"/>
                  <a:pt x="0" y="1676400"/>
                </a:cubicBezTo>
                <a:lnTo>
                  <a:pt x="0" y="50800"/>
                </a:lnTo>
                <a:cubicBezTo>
                  <a:pt x="0" y="22763"/>
                  <a:pt x="22763" y="0"/>
                  <a:pt x="50800" y="0"/>
                </a:cubicBezTo>
                <a:close/>
              </a:path>
            </a:pathLst>
          </a:custGeom>
          <a:solidFill>
            <a:srgbClr val="0EA5E9"/>
          </a:solidFill>
          <a:ln/>
        </p:spPr>
        <p:txBody>
          <a:bodyPr/>
          <a:lstStyle/>
          <a:p>
            <a:endParaRPr lang="zh-CN" altLang="en-US"/>
          </a:p>
        </p:txBody>
      </p:sp>
      <p:sp>
        <p:nvSpPr>
          <p:cNvPr id="26" name="Shape 24"/>
          <p:cNvSpPr/>
          <p:nvPr/>
        </p:nvSpPr>
        <p:spPr>
          <a:xfrm>
            <a:off x="5892800" y="7068455"/>
            <a:ext cx="152400" cy="203200"/>
          </a:xfrm>
          <a:custGeom>
            <a:avLst/>
            <a:gdLst/>
            <a:ahLst/>
            <a:cxnLst/>
            <a:rect l="l" t="t" r="r" b="b"/>
            <a:pathLst>
              <a:path w="152400" h="203200">
                <a:moveTo>
                  <a:pt x="0" y="76200"/>
                </a:moveTo>
                <a:lnTo>
                  <a:pt x="66675" y="76200"/>
                </a:lnTo>
                <a:lnTo>
                  <a:pt x="66675" y="0"/>
                </a:lnTo>
                <a:lnTo>
                  <a:pt x="63500" y="0"/>
                </a:lnTo>
                <a:cubicBezTo>
                  <a:pt x="28416" y="0"/>
                  <a:pt x="0" y="28416"/>
                  <a:pt x="0" y="63500"/>
                </a:cubicBezTo>
                <a:lnTo>
                  <a:pt x="0" y="76200"/>
                </a:lnTo>
                <a:close/>
                <a:moveTo>
                  <a:pt x="0" y="95250"/>
                </a:moveTo>
                <a:lnTo>
                  <a:pt x="0" y="139700"/>
                </a:lnTo>
                <a:cubicBezTo>
                  <a:pt x="0" y="174784"/>
                  <a:pt x="28416" y="203200"/>
                  <a:pt x="63500" y="203200"/>
                </a:cubicBezTo>
                <a:lnTo>
                  <a:pt x="88900" y="203200"/>
                </a:lnTo>
                <a:cubicBezTo>
                  <a:pt x="123984" y="203200"/>
                  <a:pt x="152400" y="174784"/>
                  <a:pt x="152400" y="139700"/>
                </a:cubicBezTo>
                <a:lnTo>
                  <a:pt x="152400" y="95250"/>
                </a:lnTo>
                <a:lnTo>
                  <a:pt x="0" y="95250"/>
                </a:lnTo>
                <a:close/>
                <a:moveTo>
                  <a:pt x="152400" y="76200"/>
                </a:moveTo>
                <a:lnTo>
                  <a:pt x="152400" y="63500"/>
                </a:lnTo>
                <a:cubicBezTo>
                  <a:pt x="152400" y="28416"/>
                  <a:pt x="123984" y="0"/>
                  <a:pt x="88900" y="0"/>
                </a:cubicBezTo>
                <a:lnTo>
                  <a:pt x="85725" y="0"/>
                </a:lnTo>
                <a:lnTo>
                  <a:pt x="85725" y="76200"/>
                </a:lnTo>
                <a:lnTo>
                  <a:pt x="152400" y="76200"/>
                </a:lnTo>
                <a:close/>
              </a:path>
            </a:pathLst>
          </a:custGeom>
          <a:solidFill>
            <a:srgbClr val="0EA5E9"/>
          </a:solidFill>
          <a:ln/>
        </p:spPr>
        <p:txBody>
          <a:bodyPr/>
          <a:lstStyle/>
          <a:p>
            <a:endParaRPr lang="zh-CN" altLang="en-US"/>
          </a:p>
        </p:txBody>
      </p:sp>
      <p:sp>
        <p:nvSpPr>
          <p:cNvPr id="27" name="Text 25"/>
          <p:cNvSpPr/>
          <p:nvPr/>
        </p:nvSpPr>
        <p:spPr>
          <a:xfrm>
            <a:off x="6197600" y="7010400"/>
            <a:ext cx="4368800" cy="304800"/>
          </a:xfrm>
          <a:prstGeom prst="rect">
            <a:avLst/>
          </a:prstGeom>
          <a:noFill/>
          <a:ln/>
        </p:spPr>
        <p:txBody>
          <a:bodyPr wrap="square" lIns="0" tIns="0" rIns="0" bIns="0" rtlCol="0" anchor="ctr"/>
          <a:lstStyle/>
          <a:p>
            <a:pPr>
              <a:lnSpc>
                <a:spcPct val="130000"/>
              </a:lnSpc>
            </a:pPr>
            <a:r>
              <a:rPr lang="en-US" sz="1600" b="1" dirty="0">
                <a:solidFill>
                  <a:srgbClr val="1E293B"/>
                </a:solidFill>
                <a:latin typeface="MiSans" pitchFamily="34" charset="0"/>
                <a:ea typeface="MiSans" pitchFamily="34" charset="-122"/>
                <a:cs typeface="MiSans" pitchFamily="34" charset="-120"/>
              </a:rPr>
              <a:t>交互体验优化</a:t>
            </a:r>
            <a:endParaRPr lang="en-US" sz="1600" dirty="0"/>
          </a:p>
        </p:txBody>
      </p:sp>
      <p:sp>
        <p:nvSpPr>
          <p:cNvPr id="28" name="Text 26"/>
          <p:cNvSpPr/>
          <p:nvPr/>
        </p:nvSpPr>
        <p:spPr>
          <a:xfrm>
            <a:off x="5842000" y="7416800"/>
            <a:ext cx="4724400" cy="304800"/>
          </a:xfrm>
          <a:prstGeom prst="rect">
            <a:avLst/>
          </a:prstGeom>
          <a:noFill/>
          <a:ln/>
        </p:spPr>
        <p:txBody>
          <a:bodyPr wrap="square" lIns="0" tIns="0" rIns="0" bIns="0" rtlCol="0" anchor="ctr"/>
          <a:lstStyle/>
          <a:p>
            <a:pPr>
              <a:lnSpc>
                <a:spcPct val="130000"/>
              </a:lnSpc>
            </a:pPr>
            <a:r>
              <a:rPr lang="en-US" sz="1600" dirty="0">
                <a:solidFill>
                  <a:srgbClr val="64748B"/>
                </a:solidFill>
                <a:latin typeface="MiSans" pitchFamily="34" charset="0"/>
                <a:ea typeface="MiSans" pitchFamily="34" charset="-122"/>
                <a:cs typeface="MiSans" pitchFamily="34" charset="-120"/>
              </a:rPr>
              <a:t>• 悬停显示详细数据</a:t>
            </a:r>
            <a:endParaRPr lang="en-US" sz="1600" dirty="0"/>
          </a:p>
        </p:txBody>
      </p:sp>
      <p:sp>
        <p:nvSpPr>
          <p:cNvPr id="29" name="Text 27"/>
          <p:cNvSpPr/>
          <p:nvPr/>
        </p:nvSpPr>
        <p:spPr>
          <a:xfrm>
            <a:off x="5842000" y="7772400"/>
            <a:ext cx="4724400" cy="304800"/>
          </a:xfrm>
          <a:prstGeom prst="rect">
            <a:avLst/>
          </a:prstGeom>
          <a:noFill/>
          <a:ln/>
        </p:spPr>
        <p:txBody>
          <a:bodyPr wrap="square" lIns="0" tIns="0" rIns="0" bIns="0" rtlCol="0" anchor="ctr"/>
          <a:lstStyle/>
          <a:p>
            <a:pPr>
              <a:lnSpc>
                <a:spcPct val="130000"/>
              </a:lnSpc>
            </a:pPr>
            <a:r>
              <a:rPr lang="en-US" sz="1600" dirty="0">
                <a:solidFill>
                  <a:srgbClr val="64748B"/>
                </a:solidFill>
                <a:latin typeface="MiSans" pitchFamily="34" charset="0"/>
                <a:ea typeface="MiSans" pitchFamily="34" charset="-122"/>
                <a:cs typeface="MiSans" pitchFamily="34" charset="-120"/>
              </a:rPr>
              <a:t>• 点击下钻查看详情</a:t>
            </a:r>
            <a:endParaRPr lang="en-US" sz="1600" dirty="0"/>
          </a:p>
        </p:txBody>
      </p:sp>
      <p:sp>
        <p:nvSpPr>
          <p:cNvPr id="30" name="Text 28"/>
          <p:cNvSpPr/>
          <p:nvPr/>
        </p:nvSpPr>
        <p:spPr>
          <a:xfrm>
            <a:off x="5842000" y="8128000"/>
            <a:ext cx="4724400" cy="304800"/>
          </a:xfrm>
          <a:prstGeom prst="rect">
            <a:avLst/>
          </a:prstGeom>
          <a:noFill/>
          <a:ln/>
        </p:spPr>
        <p:txBody>
          <a:bodyPr wrap="square" lIns="0" tIns="0" rIns="0" bIns="0" rtlCol="0" anchor="ctr"/>
          <a:lstStyle/>
          <a:p>
            <a:pPr>
              <a:lnSpc>
                <a:spcPct val="130000"/>
              </a:lnSpc>
            </a:pPr>
            <a:r>
              <a:rPr lang="en-US" sz="1600" dirty="0">
                <a:solidFill>
                  <a:srgbClr val="64748B"/>
                </a:solidFill>
                <a:latin typeface="MiSans" pitchFamily="34" charset="0"/>
                <a:ea typeface="MiSans" pitchFamily="34" charset="-122"/>
                <a:cs typeface="MiSans" pitchFamily="34" charset="-120"/>
              </a:rPr>
              <a:t>• 平滑过渡动画效果</a:t>
            </a:r>
            <a:endParaRPr lang="en-US" sz="1600" dirty="0"/>
          </a:p>
        </p:txBody>
      </p:sp>
      <p:sp>
        <p:nvSpPr>
          <p:cNvPr id="31" name="Shape 29"/>
          <p:cNvSpPr/>
          <p:nvPr/>
        </p:nvSpPr>
        <p:spPr>
          <a:xfrm>
            <a:off x="10795001" y="6858000"/>
            <a:ext cx="4953000" cy="1727200"/>
          </a:xfrm>
          <a:custGeom>
            <a:avLst/>
            <a:gdLst/>
            <a:ahLst/>
            <a:cxnLst/>
            <a:rect l="l" t="t" r="r" b="b"/>
            <a:pathLst>
              <a:path w="4953000" h="1727200">
                <a:moveTo>
                  <a:pt x="50800" y="0"/>
                </a:moveTo>
                <a:lnTo>
                  <a:pt x="4800592" y="0"/>
                </a:lnTo>
                <a:cubicBezTo>
                  <a:pt x="4884765" y="0"/>
                  <a:pt x="4953000" y="68235"/>
                  <a:pt x="4953000" y="152408"/>
                </a:cubicBezTo>
                <a:lnTo>
                  <a:pt x="4953000" y="1574792"/>
                </a:lnTo>
                <a:cubicBezTo>
                  <a:pt x="4953000" y="1658965"/>
                  <a:pt x="4884765" y="1727200"/>
                  <a:pt x="4800592" y="1727200"/>
                </a:cubicBezTo>
                <a:lnTo>
                  <a:pt x="50800" y="1727200"/>
                </a:lnTo>
                <a:cubicBezTo>
                  <a:pt x="22763" y="1727200"/>
                  <a:pt x="0" y="1704437"/>
                  <a:pt x="0" y="1676400"/>
                </a:cubicBezTo>
                <a:lnTo>
                  <a:pt x="0" y="50800"/>
                </a:lnTo>
                <a:cubicBezTo>
                  <a:pt x="0" y="22763"/>
                  <a:pt x="22763" y="0"/>
                  <a:pt x="50800" y="0"/>
                </a:cubicBezTo>
                <a:close/>
              </a:path>
            </a:pathLst>
          </a:custGeom>
          <a:solidFill>
            <a:srgbClr val="F8FAFC"/>
          </a:solidFill>
          <a:ln/>
        </p:spPr>
        <p:txBody>
          <a:bodyPr/>
          <a:lstStyle/>
          <a:p>
            <a:endParaRPr lang="zh-CN" altLang="en-US"/>
          </a:p>
        </p:txBody>
      </p:sp>
      <p:sp>
        <p:nvSpPr>
          <p:cNvPr id="32" name="Shape 30"/>
          <p:cNvSpPr/>
          <p:nvPr/>
        </p:nvSpPr>
        <p:spPr>
          <a:xfrm>
            <a:off x="10795001" y="6858000"/>
            <a:ext cx="50800" cy="1727200"/>
          </a:xfrm>
          <a:custGeom>
            <a:avLst/>
            <a:gdLst/>
            <a:ahLst/>
            <a:cxnLst/>
            <a:rect l="l" t="t" r="r" b="b"/>
            <a:pathLst>
              <a:path w="50800" h="1727200">
                <a:moveTo>
                  <a:pt x="50800" y="0"/>
                </a:moveTo>
                <a:lnTo>
                  <a:pt x="50800" y="0"/>
                </a:lnTo>
                <a:lnTo>
                  <a:pt x="50800" y="1727200"/>
                </a:lnTo>
                <a:lnTo>
                  <a:pt x="50800" y="1727200"/>
                </a:lnTo>
                <a:cubicBezTo>
                  <a:pt x="22763" y="1727200"/>
                  <a:pt x="0" y="1704437"/>
                  <a:pt x="0" y="1676400"/>
                </a:cubicBezTo>
                <a:lnTo>
                  <a:pt x="0" y="50800"/>
                </a:lnTo>
                <a:cubicBezTo>
                  <a:pt x="0" y="22763"/>
                  <a:pt x="22763" y="0"/>
                  <a:pt x="50800" y="0"/>
                </a:cubicBezTo>
                <a:close/>
              </a:path>
            </a:pathLst>
          </a:custGeom>
          <a:solidFill>
            <a:srgbClr val="64748B"/>
          </a:solidFill>
          <a:ln/>
        </p:spPr>
        <p:txBody>
          <a:bodyPr/>
          <a:lstStyle/>
          <a:p>
            <a:endParaRPr lang="zh-CN" altLang="en-US"/>
          </a:p>
        </p:txBody>
      </p:sp>
      <p:sp>
        <p:nvSpPr>
          <p:cNvPr id="33" name="Shape 31"/>
          <p:cNvSpPr/>
          <p:nvPr/>
        </p:nvSpPr>
        <p:spPr>
          <a:xfrm>
            <a:off x="10998201" y="7068455"/>
            <a:ext cx="203200" cy="203200"/>
          </a:xfrm>
          <a:custGeom>
            <a:avLst/>
            <a:gdLst/>
            <a:ahLst/>
            <a:cxnLst/>
            <a:rect l="l" t="t" r="r" b="b"/>
            <a:pathLst>
              <a:path w="203200" h="203200">
                <a:moveTo>
                  <a:pt x="12700" y="12700"/>
                </a:moveTo>
                <a:cubicBezTo>
                  <a:pt x="19725" y="12700"/>
                  <a:pt x="25400" y="18375"/>
                  <a:pt x="25400" y="25400"/>
                </a:cubicBezTo>
                <a:lnTo>
                  <a:pt x="25400" y="158750"/>
                </a:lnTo>
                <a:cubicBezTo>
                  <a:pt x="25400" y="162243"/>
                  <a:pt x="28258" y="165100"/>
                  <a:pt x="31750" y="165100"/>
                </a:cubicBezTo>
                <a:lnTo>
                  <a:pt x="190500" y="165100"/>
                </a:lnTo>
                <a:cubicBezTo>
                  <a:pt x="197525" y="165100"/>
                  <a:pt x="203200" y="170775"/>
                  <a:pt x="203200" y="177800"/>
                </a:cubicBezTo>
                <a:cubicBezTo>
                  <a:pt x="203200" y="184825"/>
                  <a:pt x="197525" y="190500"/>
                  <a:pt x="190500" y="190500"/>
                </a:cubicBezTo>
                <a:lnTo>
                  <a:pt x="31750" y="190500"/>
                </a:lnTo>
                <a:cubicBezTo>
                  <a:pt x="14208" y="190500"/>
                  <a:pt x="0" y="176292"/>
                  <a:pt x="0" y="158750"/>
                </a:cubicBezTo>
                <a:lnTo>
                  <a:pt x="0" y="25400"/>
                </a:lnTo>
                <a:cubicBezTo>
                  <a:pt x="0" y="18375"/>
                  <a:pt x="5675" y="12700"/>
                  <a:pt x="12700" y="12700"/>
                </a:cubicBezTo>
                <a:close/>
                <a:moveTo>
                  <a:pt x="50800" y="38100"/>
                </a:moveTo>
                <a:cubicBezTo>
                  <a:pt x="50800" y="31075"/>
                  <a:pt x="56475" y="25400"/>
                  <a:pt x="63500" y="25400"/>
                </a:cubicBezTo>
                <a:lnTo>
                  <a:pt x="139700" y="25400"/>
                </a:lnTo>
                <a:cubicBezTo>
                  <a:pt x="146725" y="25400"/>
                  <a:pt x="152400" y="31075"/>
                  <a:pt x="152400" y="38100"/>
                </a:cubicBezTo>
                <a:cubicBezTo>
                  <a:pt x="152400" y="45125"/>
                  <a:pt x="146725" y="50800"/>
                  <a:pt x="139700" y="50800"/>
                </a:cubicBezTo>
                <a:lnTo>
                  <a:pt x="63500" y="50800"/>
                </a:lnTo>
                <a:cubicBezTo>
                  <a:pt x="56475" y="50800"/>
                  <a:pt x="50800" y="45125"/>
                  <a:pt x="50800" y="38100"/>
                </a:cubicBezTo>
                <a:close/>
                <a:moveTo>
                  <a:pt x="63500" y="69850"/>
                </a:moveTo>
                <a:lnTo>
                  <a:pt x="114300" y="69850"/>
                </a:lnTo>
                <a:cubicBezTo>
                  <a:pt x="121325" y="69850"/>
                  <a:pt x="127000" y="75525"/>
                  <a:pt x="127000" y="82550"/>
                </a:cubicBezTo>
                <a:cubicBezTo>
                  <a:pt x="127000" y="89575"/>
                  <a:pt x="121325" y="95250"/>
                  <a:pt x="114300" y="95250"/>
                </a:cubicBezTo>
                <a:lnTo>
                  <a:pt x="63500" y="95250"/>
                </a:lnTo>
                <a:cubicBezTo>
                  <a:pt x="56475" y="95250"/>
                  <a:pt x="50800" y="89575"/>
                  <a:pt x="50800" y="82550"/>
                </a:cubicBezTo>
                <a:cubicBezTo>
                  <a:pt x="50800" y="75525"/>
                  <a:pt x="56475" y="69850"/>
                  <a:pt x="63500" y="69850"/>
                </a:cubicBezTo>
                <a:close/>
                <a:moveTo>
                  <a:pt x="63500" y="114300"/>
                </a:moveTo>
                <a:lnTo>
                  <a:pt x="165100" y="114300"/>
                </a:lnTo>
                <a:cubicBezTo>
                  <a:pt x="172125" y="114300"/>
                  <a:pt x="177800" y="119975"/>
                  <a:pt x="177800" y="127000"/>
                </a:cubicBezTo>
                <a:cubicBezTo>
                  <a:pt x="177800" y="134025"/>
                  <a:pt x="172125" y="139700"/>
                  <a:pt x="165100" y="139700"/>
                </a:cubicBezTo>
                <a:lnTo>
                  <a:pt x="63500" y="139700"/>
                </a:lnTo>
                <a:cubicBezTo>
                  <a:pt x="56475" y="139700"/>
                  <a:pt x="50800" y="134025"/>
                  <a:pt x="50800" y="127000"/>
                </a:cubicBezTo>
                <a:cubicBezTo>
                  <a:pt x="50800" y="119975"/>
                  <a:pt x="56475" y="114300"/>
                  <a:pt x="63500" y="114300"/>
                </a:cubicBezTo>
                <a:close/>
              </a:path>
            </a:pathLst>
          </a:custGeom>
          <a:solidFill>
            <a:srgbClr val="64748B"/>
          </a:solidFill>
          <a:ln/>
        </p:spPr>
        <p:txBody>
          <a:bodyPr/>
          <a:lstStyle/>
          <a:p>
            <a:endParaRPr lang="zh-CN" altLang="en-US"/>
          </a:p>
        </p:txBody>
      </p:sp>
      <p:sp>
        <p:nvSpPr>
          <p:cNvPr id="34" name="Text 32"/>
          <p:cNvSpPr/>
          <p:nvPr/>
        </p:nvSpPr>
        <p:spPr>
          <a:xfrm>
            <a:off x="11328401" y="7010400"/>
            <a:ext cx="4368800" cy="304800"/>
          </a:xfrm>
          <a:prstGeom prst="rect">
            <a:avLst/>
          </a:prstGeom>
          <a:noFill/>
          <a:ln/>
        </p:spPr>
        <p:txBody>
          <a:bodyPr wrap="square" lIns="0" tIns="0" rIns="0" bIns="0" rtlCol="0" anchor="ctr"/>
          <a:lstStyle/>
          <a:p>
            <a:pPr>
              <a:lnSpc>
                <a:spcPct val="130000"/>
              </a:lnSpc>
            </a:pPr>
            <a:r>
              <a:rPr lang="en-US" sz="1600" b="1" dirty="0">
                <a:solidFill>
                  <a:srgbClr val="1E293B"/>
                </a:solidFill>
                <a:latin typeface="MiSans" pitchFamily="34" charset="0"/>
                <a:ea typeface="MiSans" pitchFamily="34" charset="-122"/>
                <a:cs typeface="MiSans" pitchFamily="34" charset="-120"/>
              </a:rPr>
              <a:t>多维度探索</a:t>
            </a:r>
            <a:endParaRPr lang="en-US" sz="1600" dirty="0"/>
          </a:p>
        </p:txBody>
      </p:sp>
      <p:sp>
        <p:nvSpPr>
          <p:cNvPr id="35" name="Text 33"/>
          <p:cNvSpPr/>
          <p:nvPr/>
        </p:nvSpPr>
        <p:spPr>
          <a:xfrm>
            <a:off x="10972801" y="7416800"/>
            <a:ext cx="4724400" cy="304800"/>
          </a:xfrm>
          <a:prstGeom prst="rect">
            <a:avLst/>
          </a:prstGeom>
          <a:noFill/>
          <a:ln/>
        </p:spPr>
        <p:txBody>
          <a:bodyPr wrap="square" lIns="0" tIns="0" rIns="0" bIns="0" rtlCol="0" anchor="ctr"/>
          <a:lstStyle/>
          <a:p>
            <a:pPr>
              <a:lnSpc>
                <a:spcPct val="130000"/>
              </a:lnSpc>
            </a:pPr>
            <a:r>
              <a:rPr lang="en-US" sz="1600" dirty="0">
                <a:solidFill>
                  <a:srgbClr val="64748B"/>
                </a:solidFill>
                <a:latin typeface="MiSans" pitchFamily="34" charset="0"/>
                <a:ea typeface="MiSans" pitchFamily="34" charset="-122"/>
                <a:cs typeface="MiSans" pitchFamily="34" charset="-120"/>
              </a:rPr>
              <a:t>• 时间维度: 年度/季度趋势</a:t>
            </a:r>
            <a:endParaRPr lang="en-US" sz="1600" dirty="0"/>
          </a:p>
        </p:txBody>
      </p:sp>
      <p:sp>
        <p:nvSpPr>
          <p:cNvPr id="36" name="Text 34"/>
          <p:cNvSpPr/>
          <p:nvPr/>
        </p:nvSpPr>
        <p:spPr>
          <a:xfrm>
            <a:off x="10972801" y="7772400"/>
            <a:ext cx="4724400" cy="304800"/>
          </a:xfrm>
          <a:prstGeom prst="rect">
            <a:avLst/>
          </a:prstGeom>
          <a:noFill/>
          <a:ln/>
        </p:spPr>
        <p:txBody>
          <a:bodyPr wrap="square" lIns="0" tIns="0" rIns="0" bIns="0" rtlCol="0" anchor="ctr"/>
          <a:lstStyle/>
          <a:p>
            <a:pPr>
              <a:lnSpc>
                <a:spcPct val="130000"/>
              </a:lnSpc>
            </a:pPr>
            <a:r>
              <a:rPr lang="en-US" sz="1600" dirty="0">
                <a:solidFill>
                  <a:srgbClr val="64748B"/>
                </a:solidFill>
                <a:latin typeface="MiSans" pitchFamily="34" charset="0"/>
                <a:ea typeface="MiSans" pitchFamily="34" charset="-122"/>
                <a:cs typeface="MiSans" pitchFamily="34" charset="-120"/>
              </a:rPr>
              <a:t>• 分类维度: 职业/技术类型</a:t>
            </a:r>
            <a:endParaRPr lang="en-US" sz="1600" dirty="0"/>
          </a:p>
        </p:txBody>
      </p:sp>
      <p:sp>
        <p:nvSpPr>
          <p:cNvPr id="37" name="Text 35"/>
          <p:cNvSpPr/>
          <p:nvPr/>
        </p:nvSpPr>
        <p:spPr>
          <a:xfrm>
            <a:off x="10972801" y="8128000"/>
            <a:ext cx="4724400" cy="304800"/>
          </a:xfrm>
          <a:prstGeom prst="rect">
            <a:avLst/>
          </a:prstGeom>
          <a:noFill/>
          <a:ln/>
        </p:spPr>
        <p:txBody>
          <a:bodyPr wrap="square" lIns="0" tIns="0" rIns="0" bIns="0" rtlCol="0" anchor="ctr"/>
          <a:lstStyle/>
          <a:p>
            <a:pPr>
              <a:lnSpc>
                <a:spcPct val="130000"/>
              </a:lnSpc>
            </a:pPr>
            <a:r>
              <a:rPr lang="en-US" sz="1600" dirty="0">
                <a:solidFill>
                  <a:srgbClr val="64748B"/>
                </a:solidFill>
                <a:latin typeface="MiSans" pitchFamily="34" charset="0"/>
                <a:ea typeface="MiSans" pitchFamily="34" charset="-122"/>
                <a:cs typeface="MiSans" pitchFamily="34" charset="-120"/>
              </a:rPr>
              <a:t>• 对比分析: 横向/纵向对比</a:t>
            </a:r>
            <a:endParaRPr lang="en-US" sz="1600" dirty="0"/>
          </a:p>
        </p:txBody>
      </p:sp>
      <p:pic>
        <p:nvPicPr>
          <p:cNvPr id="45" name="图片 44" descr="图形用户界面, 应用程序&#10;&#10;AI 生成的内容可能不正确。">
            <a:extLst>
              <a:ext uri="{FF2B5EF4-FFF2-40B4-BE49-F238E27FC236}">
                <a16:creationId xmlns:a16="http://schemas.microsoft.com/office/drawing/2014/main" id="{FAB2E8E0-A26C-536E-8061-B07BD12B9EB9}"/>
              </a:ext>
            </a:extLst>
          </p:cNvPr>
          <p:cNvPicPr>
            <a:picLocks noChangeAspect="1"/>
          </p:cNvPicPr>
          <p:nvPr/>
        </p:nvPicPr>
        <p:blipFill>
          <a:blip r:embed="rId3"/>
          <a:stretch>
            <a:fillRect/>
          </a:stretch>
        </p:blipFill>
        <p:spPr>
          <a:xfrm>
            <a:off x="435650" y="1955799"/>
            <a:ext cx="15384700" cy="4497251"/>
          </a:xfrm>
          <a:prstGeom prst="rect">
            <a:avLst/>
          </a:prstGeom>
        </p:spPr>
      </p:pic>
      <p:pic>
        <p:nvPicPr>
          <p:cNvPr id="47" name="图片 46">
            <a:extLst>
              <a:ext uri="{FF2B5EF4-FFF2-40B4-BE49-F238E27FC236}">
                <a16:creationId xmlns:a16="http://schemas.microsoft.com/office/drawing/2014/main" id="{ED1D3FCA-FFD8-238F-561C-7F5F390273E1}"/>
              </a:ext>
            </a:extLst>
          </p:cNvPr>
          <p:cNvPicPr>
            <a:picLocks noChangeAspect="1"/>
          </p:cNvPicPr>
          <p:nvPr/>
        </p:nvPicPr>
        <p:blipFill>
          <a:blip r:embed="rId4"/>
          <a:srcRect l="1888" t="8970" r="4541" b="12009"/>
          <a:stretch>
            <a:fillRect/>
          </a:stretch>
        </p:blipFill>
        <p:spPr>
          <a:xfrm>
            <a:off x="638970" y="3098800"/>
            <a:ext cx="4531029" cy="2178775"/>
          </a:xfrm>
          <a:prstGeom prst="rect">
            <a:avLst/>
          </a:prstGeom>
        </p:spPr>
      </p:pic>
      <p:pic>
        <p:nvPicPr>
          <p:cNvPr id="48" name="图片 47">
            <a:extLst>
              <a:ext uri="{FF2B5EF4-FFF2-40B4-BE49-F238E27FC236}">
                <a16:creationId xmlns:a16="http://schemas.microsoft.com/office/drawing/2014/main" id="{27A882E4-DCB4-2072-0D08-C084C494A36D}"/>
              </a:ext>
            </a:extLst>
          </p:cNvPr>
          <p:cNvPicPr>
            <a:picLocks noChangeAspect="1"/>
          </p:cNvPicPr>
          <p:nvPr/>
        </p:nvPicPr>
        <p:blipFill>
          <a:blip r:embed="rId5"/>
          <a:srcRect t="13297" r="53788" b="29560"/>
          <a:stretch>
            <a:fillRect/>
          </a:stretch>
        </p:blipFill>
        <p:spPr>
          <a:xfrm>
            <a:off x="5841999" y="3115036"/>
            <a:ext cx="4423435" cy="2178775"/>
          </a:xfrm>
          <a:prstGeom prst="rect">
            <a:avLst/>
          </a:prstGeom>
        </p:spPr>
      </p:pic>
      <p:pic>
        <p:nvPicPr>
          <p:cNvPr id="5" name="图片 4">
            <a:extLst>
              <a:ext uri="{FF2B5EF4-FFF2-40B4-BE49-F238E27FC236}">
                <a16:creationId xmlns:a16="http://schemas.microsoft.com/office/drawing/2014/main" id="{74CC7329-6557-4A93-9883-64F5E1A36862}"/>
              </a:ext>
            </a:extLst>
          </p:cNvPr>
          <p:cNvPicPr>
            <a:picLocks noChangeAspect="1"/>
          </p:cNvPicPr>
          <p:nvPr/>
        </p:nvPicPr>
        <p:blipFill>
          <a:blip r:embed="rId5"/>
          <a:stretch>
            <a:fillRect/>
          </a:stretch>
        </p:blipFill>
        <p:spPr>
          <a:xfrm>
            <a:off x="10937434" y="3073399"/>
            <a:ext cx="4531029" cy="2253195"/>
          </a:xfrm>
          <a:prstGeom prst="rect">
            <a:avLst/>
          </a:prstGeom>
        </p:spPr>
      </p:pic>
    </p:spTree>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name="Slide 12">
    <p:bg>
      <p:bgPr>
        <a:solidFill>
          <a:srgbClr val="FFFFFF"/>
        </a:solidFill>
        <a:effectLst/>
      </p:bgPr>
    </p:bg>
    <p:spTree>
      <p:nvGrpSpPr>
        <p:cNvPr id="1" name=""/>
        <p:cNvGrpSpPr/>
        <p:nvPr/>
      </p:nvGrpSpPr>
      <p:grpSpPr>
        <a:xfrm>
          <a:off x="0" y="0"/>
          <a:ext cx="0" cy="0"/>
          <a:chOff x="0" y="0"/>
          <a:chExt cx="0" cy="0"/>
        </a:xfrm>
      </p:grpSpPr>
      <p:pic>
        <p:nvPicPr>
          <p:cNvPr id="2" name="Image 0" descr="https://kimi-web-img.moonshot.cn/img/c8.alamy.com/2ea4cdc8f2242a7543be8a0061178a0b8d3b35d7.jpg"/>
          <p:cNvPicPr>
            <a:picLocks noChangeAspect="1"/>
          </p:cNvPicPr>
          <p:nvPr/>
        </p:nvPicPr>
        <p:blipFill>
          <a:blip r:embed="rId3"/>
          <a:srcRect t="23696" b="23696"/>
          <a:stretch/>
        </p:blipFill>
        <p:spPr>
          <a:xfrm>
            <a:off x="0" y="0"/>
            <a:ext cx="16256000" cy="9144000"/>
          </a:xfrm>
          <a:prstGeom prst="roundRect">
            <a:avLst>
              <a:gd name="adj" fmla="val 0"/>
            </a:avLst>
          </a:prstGeom>
        </p:spPr>
      </p:pic>
      <p:sp>
        <p:nvSpPr>
          <p:cNvPr id="3" name="Shape 0"/>
          <p:cNvSpPr/>
          <p:nvPr/>
        </p:nvSpPr>
        <p:spPr>
          <a:xfrm>
            <a:off x="0" y="0"/>
            <a:ext cx="16256000" cy="9144000"/>
          </a:xfrm>
          <a:custGeom>
            <a:avLst/>
            <a:gdLst/>
            <a:ahLst/>
            <a:cxnLst/>
            <a:rect l="l" t="t" r="r" b="b"/>
            <a:pathLst>
              <a:path w="16256000" h="9144000">
                <a:moveTo>
                  <a:pt x="0" y="0"/>
                </a:moveTo>
                <a:lnTo>
                  <a:pt x="16256000" y="0"/>
                </a:lnTo>
                <a:lnTo>
                  <a:pt x="16256000" y="9144000"/>
                </a:lnTo>
                <a:lnTo>
                  <a:pt x="0" y="9144000"/>
                </a:lnTo>
                <a:lnTo>
                  <a:pt x="0" y="0"/>
                </a:lnTo>
                <a:close/>
              </a:path>
            </a:pathLst>
          </a:custGeom>
          <a:gradFill flip="none" rotWithShape="1">
            <a:gsLst>
              <a:gs pos="0">
                <a:srgbClr val="64748B"/>
              </a:gs>
              <a:gs pos="80000">
                <a:srgbClr val="64748B"/>
              </a:gs>
              <a:gs pos="85000">
                <a:srgbClr val="0EA5E9"/>
              </a:gs>
              <a:gs pos="90000">
                <a:srgbClr val="2563EB"/>
              </a:gs>
              <a:gs pos="100000">
                <a:srgbClr val="2563EB"/>
              </a:gs>
            </a:gsLst>
            <a:lin ang="2700000" scaled="1"/>
          </a:gradFill>
          <a:ln/>
        </p:spPr>
        <p:txBody>
          <a:bodyPr/>
          <a:lstStyle/>
          <a:p>
            <a:endParaRPr lang="zh-CN" altLang="en-US"/>
          </a:p>
        </p:txBody>
      </p:sp>
      <p:sp>
        <p:nvSpPr>
          <p:cNvPr id="4" name="Shape 1"/>
          <p:cNvSpPr/>
          <p:nvPr/>
        </p:nvSpPr>
        <p:spPr>
          <a:xfrm>
            <a:off x="7747000" y="676275"/>
            <a:ext cx="762000" cy="762000"/>
          </a:xfrm>
          <a:custGeom>
            <a:avLst/>
            <a:gdLst/>
            <a:ahLst/>
            <a:cxnLst/>
            <a:rect l="l" t="t" r="r" b="b"/>
            <a:pathLst>
              <a:path w="762000" h="762000">
                <a:moveTo>
                  <a:pt x="190500" y="476250"/>
                </a:moveTo>
                <a:lnTo>
                  <a:pt x="36463" y="476250"/>
                </a:lnTo>
                <a:cubicBezTo>
                  <a:pt x="-595" y="476250"/>
                  <a:pt x="-23366" y="435918"/>
                  <a:pt x="-4316" y="404068"/>
                </a:cubicBezTo>
                <a:lnTo>
                  <a:pt x="74414" y="272802"/>
                </a:lnTo>
                <a:cubicBezTo>
                  <a:pt x="87362" y="251222"/>
                  <a:pt x="110579" y="238125"/>
                  <a:pt x="135731" y="238125"/>
                </a:cubicBezTo>
                <a:lnTo>
                  <a:pt x="277118" y="238125"/>
                </a:lnTo>
                <a:cubicBezTo>
                  <a:pt x="390376" y="46286"/>
                  <a:pt x="559296" y="36612"/>
                  <a:pt x="672257" y="53132"/>
                </a:cubicBezTo>
                <a:cubicBezTo>
                  <a:pt x="691307" y="55959"/>
                  <a:pt x="706189" y="70842"/>
                  <a:pt x="708868" y="89743"/>
                </a:cubicBezTo>
                <a:cubicBezTo>
                  <a:pt x="725388" y="202704"/>
                  <a:pt x="715714" y="371624"/>
                  <a:pt x="523875" y="484882"/>
                </a:cubicBezTo>
                <a:lnTo>
                  <a:pt x="523875" y="626269"/>
                </a:lnTo>
                <a:cubicBezTo>
                  <a:pt x="523875" y="651421"/>
                  <a:pt x="510778" y="674638"/>
                  <a:pt x="489198" y="687586"/>
                </a:cubicBezTo>
                <a:lnTo>
                  <a:pt x="357932" y="766316"/>
                </a:lnTo>
                <a:cubicBezTo>
                  <a:pt x="326231" y="785366"/>
                  <a:pt x="285750" y="762446"/>
                  <a:pt x="285750" y="725537"/>
                </a:cubicBezTo>
                <a:lnTo>
                  <a:pt x="285750" y="571500"/>
                </a:lnTo>
                <a:cubicBezTo>
                  <a:pt x="285750" y="518964"/>
                  <a:pt x="243036" y="476250"/>
                  <a:pt x="190500" y="476250"/>
                </a:cubicBezTo>
                <a:lnTo>
                  <a:pt x="190351" y="476250"/>
                </a:lnTo>
                <a:close/>
                <a:moveTo>
                  <a:pt x="595313" y="238125"/>
                </a:moveTo>
                <a:cubicBezTo>
                  <a:pt x="595313" y="198698"/>
                  <a:pt x="563302" y="166688"/>
                  <a:pt x="523875" y="166688"/>
                </a:cubicBezTo>
                <a:cubicBezTo>
                  <a:pt x="484448" y="166688"/>
                  <a:pt x="452438" y="198698"/>
                  <a:pt x="452438" y="238125"/>
                </a:cubicBezTo>
                <a:cubicBezTo>
                  <a:pt x="452438" y="277552"/>
                  <a:pt x="484448" y="309563"/>
                  <a:pt x="523875" y="309563"/>
                </a:cubicBezTo>
                <a:cubicBezTo>
                  <a:pt x="563302" y="309563"/>
                  <a:pt x="595313" y="277552"/>
                  <a:pt x="595313" y="238125"/>
                </a:cubicBezTo>
                <a:close/>
              </a:path>
            </a:pathLst>
          </a:custGeom>
          <a:solidFill>
            <a:srgbClr val="FFFFFF"/>
          </a:solidFill>
          <a:ln/>
        </p:spPr>
        <p:txBody>
          <a:bodyPr/>
          <a:lstStyle/>
          <a:p>
            <a:endParaRPr lang="zh-CN" altLang="en-US"/>
          </a:p>
        </p:txBody>
      </p:sp>
      <p:sp>
        <p:nvSpPr>
          <p:cNvPr id="5" name="Text 2"/>
          <p:cNvSpPr/>
          <p:nvPr/>
        </p:nvSpPr>
        <p:spPr>
          <a:xfrm>
            <a:off x="6413443" y="2149475"/>
            <a:ext cx="3429000" cy="762000"/>
          </a:xfrm>
          <a:prstGeom prst="rect">
            <a:avLst/>
          </a:prstGeom>
          <a:noFill/>
          <a:ln/>
        </p:spPr>
        <p:txBody>
          <a:bodyPr wrap="square" lIns="0" tIns="0" rIns="0" bIns="0" rtlCol="0" anchor="ctr"/>
          <a:lstStyle/>
          <a:p>
            <a:pPr algn="ctr">
              <a:lnSpc>
                <a:spcPct val="80000"/>
              </a:lnSpc>
            </a:pPr>
            <a:r>
              <a:rPr lang="en-US" sz="6000" b="1" dirty="0">
                <a:solidFill>
                  <a:srgbClr val="FFFFFF"/>
                </a:solidFill>
                <a:latin typeface="MiSans" pitchFamily="34" charset="0"/>
                <a:ea typeface="MiSans" pitchFamily="34" charset="-122"/>
                <a:cs typeface="MiSans" pitchFamily="34" charset="-120"/>
              </a:rPr>
              <a:t>感谢观看</a:t>
            </a:r>
            <a:endParaRPr lang="en-US" sz="1600" dirty="0"/>
          </a:p>
        </p:txBody>
      </p:sp>
      <p:sp>
        <p:nvSpPr>
          <p:cNvPr id="6" name="Shape 3"/>
          <p:cNvSpPr/>
          <p:nvPr/>
        </p:nvSpPr>
        <p:spPr>
          <a:xfrm>
            <a:off x="7315200" y="3216275"/>
            <a:ext cx="1625600" cy="50800"/>
          </a:xfrm>
          <a:custGeom>
            <a:avLst/>
            <a:gdLst/>
            <a:ahLst/>
            <a:cxnLst/>
            <a:rect l="l" t="t" r="r" b="b"/>
            <a:pathLst>
              <a:path w="1625600" h="50800">
                <a:moveTo>
                  <a:pt x="0" y="0"/>
                </a:moveTo>
                <a:lnTo>
                  <a:pt x="1625600" y="0"/>
                </a:lnTo>
                <a:lnTo>
                  <a:pt x="1625600" y="50800"/>
                </a:lnTo>
                <a:lnTo>
                  <a:pt x="0" y="50800"/>
                </a:lnTo>
                <a:lnTo>
                  <a:pt x="0" y="0"/>
                </a:lnTo>
                <a:close/>
              </a:path>
            </a:pathLst>
          </a:custGeom>
          <a:solidFill>
            <a:srgbClr val="FFFFFF"/>
          </a:solidFill>
          <a:ln/>
        </p:spPr>
        <p:txBody>
          <a:bodyPr/>
          <a:lstStyle/>
          <a:p>
            <a:endParaRPr lang="zh-CN" altLang="en-US"/>
          </a:p>
        </p:txBody>
      </p:sp>
      <p:sp>
        <p:nvSpPr>
          <p:cNvPr id="7" name="Text 4"/>
          <p:cNvSpPr/>
          <p:nvPr/>
        </p:nvSpPr>
        <p:spPr>
          <a:xfrm>
            <a:off x="4032193" y="3673475"/>
            <a:ext cx="8191500" cy="1244600"/>
          </a:xfrm>
          <a:prstGeom prst="rect">
            <a:avLst/>
          </a:prstGeom>
          <a:noFill/>
          <a:ln/>
        </p:spPr>
        <p:txBody>
          <a:bodyPr wrap="square" lIns="0" tIns="0" rIns="0" bIns="0" rtlCol="0" anchor="ctr"/>
          <a:lstStyle/>
          <a:p>
            <a:pPr algn="ctr">
              <a:lnSpc>
                <a:spcPct val="140000"/>
              </a:lnSpc>
            </a:pPr>
            <a:r>
              <a:rPr lang="en-US" sz="3000" dirty="0">
                <a:solidFill>
                  <a:srgbClr val="FFFFFF">
                    <a:alpha val="95000"/>
                  </a:srgbClr>
                </a:solidFill>
                <a:latin typeface="MiSans" pitchFamily="34" charset="0"/>
                <a:ea typeface="MiSans" pitchFamily="34" charset="-122"/>
                <a:cs typeface="MiSans" pitchFamily="34" charset="-120"/>
              </a:rPr>
              <a:t>基于OpenDigger的开源技术趋势分析系统</a:t>
            </a:r>
            <a:endParaRPr lang="en-US" sz="1600" dirty="0"/>
          </a:p>
          <a:p>
            <a:pPr algn="ctr">
              <a:lnSpc>
                <a:spcPct val="140000"/>
              </a:lnSpc>
            </a:pPr>
            <a:r>
              <a:rPr lang="en-US" sz="3000" dirty="0">
                <a:solidFill>
                  <a:srgbClr val="FFFFFF">
                    <a:alpha val="95000"/>
                  </a:srgbClr>
                </a:solidFill>
                <a:latin typeface="MiSans" pitchFamily="34" charset="0"/>
                <a:ea typeface="MiSans" pitchFamily="34" charset="-122"/>
                <a:cs typeface="MiSans" pitchFamily="34" charset="-120"/>
              </a:rPr>
              <a:t>为计算机专业学生提供数据驱动的职业规划支持</a:t>
            </a:r>
            <a:endParaRPr lang="en-US" sz="1600" dirty="0"/>
          </a:p>
        </p:txBody>
      </p:sp>
      <p:sp>
        <p:nvSpPr>
          <p:cNvPr id="8" name="Shape 5"/>
          <p:cNvSpPr/>
          <p:nvPr/>
        </p:nvSpPr>
        <p:spPr>
          <a:xfrm>
            <a:off x="3515632" y="5521325"/>
            <a:ext cx="2806700" cy="1981200"/>
          </a:xfrm>
          <a:custGeom>
            <a:avLst/>
            <a:gdLst/>
            <a:ahLst/>
            <a:cxnLst/>
            <a:rect l="l" t="t" r="r" b="b"/>
            <a:pathLst>
              <a:path w="2806700" h="1981200">
                <a:moveTo>
                  <a:pt x="152394" y="0"/>
                </a:moveTo>
                <a:lnTo>
                  <a:pt x="2654306" y="0"/>
                </a:lnTo>
                <a:cubicBezTo>
                  <a:pt x="2738471" y="0"/>
                  <a:pt x="2806700" y="68229"/>
                  <a:pt x="2806700" y="152394"/>
                </a:cubicBezTo>
                <a:lnTo>
                  <a:pt x="2806700" y="1828806"/>
                </a:lnTo>
                <a:cubicBezTo>
                  <a:pt x="2806700" y="1912971"/>
                  <a:pt x="2738471" y="1981200"/>
                  <a:pt x="2654306" y="1981200"/>
                </a:cubicBezTo>
                <a:lnTo>
                  <a:pt x="152394" y="1981200"/>
                </a:lnTo>
                <a:cubicBezTo>
                  <a:pt x="68229" y="1981200"/>
                  <a:pt x="0" y="1912971"/>
                  <a:pt x="0" y="1828806"/>
                </a:cubicBezTo>
                <a:lnTo>
                  <a:pt x="0" y="152394"/>
                </a:lnTo>
                <a:cubicBezTo>
                  <a:pt x="0" y="68285"/>
                  <a:pt x="68285" y="0"/>
                  <a:pt x="152394" y="0"/>
                </a:cubicBezTo>
                <a:close/>
              </a:path>
            </a:pathLst>
          </a:custGeom>
          <a:solidFill>
            <a:srgbClr val="FFFFFF">
              <a:alpha val="20000"/>
            </a:srgbClr>
          </a:solidFill>
          <a:ln/>
        </p:spPr>
        <p:txBody>
          <a:bodyPr/>
          <a:lstStyle/>
          <a:p>
            <a:endParaRPr lang="zh-CN" altLang="en-US"/>
          </a:p>
        </p:txBody>
      </p:sp>
      <p:sp>
        <p:nvSpPr>
          <p:cNvPr id="9" name="Shape 6"/>
          <p:cNvSpPr/>
          <p:nvPr/>
        </p:nvSpPr>
        <p:spPr>
          <a:xfrm>
            <a:off x="4717597" y="5826125"/>
            <a:ext cx="400050" cy="457200"/>
          </a:xfrm>
          <a:custGeom>
            <a:avLst/>
            <a:gdLst/>
            <a:ahLst/>
            <a:cxnLst/>
            <a:rect l="l" t="t" r="r" b="b"/>
            <a:pathLst>
              <a:path w="400050" h="457200">
                <a:moveTo>
                  <a:pt x="400050" y="183773"/>
                </a:moveTo>
                <a:cubicBezTo>
                  <a:pt x="386834" y="192524"/>
                  <a:pt x="371654" y="199579"/>
                  <a:pt x="355848" y="205204"/>
                </a:cubicBezTo>
                <a:cubicBezTo>
                  <a:pt x="313879" y="220206"/>
                  <a:pt x="258782" y="228600"/>
                  <a:pt x="200025" y="228600"/>
                </a:cubicBezTo>
                <a:cubicBezTo>
                  <a:pt x="141268" y="228600"/>
                  <a:pt x="86082" y="220117"/>
                  <a:pt x="44202" y="205204"/>
                </a:cubicBezTo>
                <a:cubicBezTo>
                  <a:pt x="28486" y="199579"/>
                  <a:pt x="13216" y="192524"/>
                  <a:pt x="0" y="183773"/>
                </a:cubicBezTo>
                <a:lnTo>
                  <a:pt x="0" y="257175"/>
                </a:lnTo>
                <a:cubicBezTo>
                  <a:pt x="0" y="296644"/>
                  <a:pt x="89565" y="328613"/>
                  <a:pt x="200025" y="328613"/>
                </a:cubicBezTo>
                <a:cubicBezTo>
                  <a:pt x="310485" y="328613"/>
                  <a:pt x="400050" y="296644"/>
                  <a:pt x="400050" y="257175"/>
                </a:cubicBezTo>
                <a:lnTo>
                  <a:pt x="400050" y="183773"/>
                </a:lnTo>
                <a:close/>
                <a:moveTo>
                  <a:pt x="400050" y="114300"/>
                </a:moveTo>
                <a:lnTo>
                  <a:pt x="400050" y="71438"/>
                </a:lnTo>
                <a:cubicBezTo>
                  <a:pt x="400050" y="31968"/>
                  <a:pt x="310485" y="0"/>
                  <a:pt x="200025" y="0"/>
                </a:cubicBezTo>
                <a:cubicBezTo>
                  <a:pt x="89565" y="0"/>
                  <a:pt x="0" y="31968"/>
                  <a:pt x="0" y="71438"/>
                </a:cubicBezTo>
                <a:lnTo>
                  <a:pt x="0" y="114300"/>
                </a:lnTo>
                <a:cubicBezTo>
                  <a:pt x="0" y="153769"/>
                  <a:pt x="89565" y="185738"/>
                  <a:pt x="200025" y="185738"/>
                </a:cubicBezTo>
                <a:cubicBezTo>
                  <a:pt x="310485" y="185738"/>
                  <a:pt x="400050" y="153769"/>
                  <a:pt x="400050" y="114300"/>
                </a:cubicBezTo>
                <a:close/>
                <a:moveTo>
                  <a:pt x="355848" y="348079"/>
                </a:moveTo>
                <a:cubicBezTo>
                  <a:pt x="313968" y="362992"/>
                  <a:pt x="258872" y="371475"/>
                  <a:pt x="200025" y="371475"/>
                </a:cubicBezTo>
                <a:cubicBezTo>
                  <a:pt x="141178" y="371475"/>
                  <a:pt x="86082" y="362992"/>
                  <a:pt x="44202" y="348079"/>
                </a:cubicBezTo>
                <a:cubicBezTo>
                  <a:pt x="28486" y="342454"/>
                  <a:pt x="13216" y="335399"/>
                  <a:pt x="0" y="326648"/>
                </a:cubicBezTo>
                <a:lnTo>
                  <a:pt x="0" y="385763"/>
                </a:lnTo>
                <a:cubicBezTo>
                  <a:pt x="0" y="425232"/>
                  <a:pt x="89565" y="457200"/>
                  <a:pt x="200025" y="457200"/>
                </a:cubicBezTo>
                <a:cubicBezTo>
                  <a:pt x="310485" y="457200"/>
                  <a:pt x="400050" y="425232"/>
                  <a:pt x="400050" y="385763"/>
                </a:cubicBezTo>
                <a:lnTo>
                  <a:pt x="400050" y="326648"/>
                </a:lnTo>
                <a:cubicBezTo>
                  <a:pt x="386834" y="335399"/>
                  <a:pt x="371654" y="342454"/>
                  <a:pt x="355848" y="348079"/>
                </a:cubicBezTo>
                <a:close/>
              </a:path>
            </a:pathLst>
          </a:custGeom>
          <a:solidFill>
            <a:srgbClr val="FFFFFF"/>
          </a:solidFill>
          <a:ln/>
        </p:spPr>
        <p:txBody>
          <a:bodyPr/>
          <a:lstStyle/>
          <a:p>
            <a:endParaRPr lang="zh-CN" altLang="en-US"/>
          </a:p>
        </p:txBody>
      </p:sp>
      <p:sp>
        <p:nvSpPr>
          <p:cNvPr id="10" name="Text 7"/>
          <p:cNvSpPr/>
          <p:nvPr/>
        </p:nvSpPr>
        <p:spPr>
          <a:xfrm>
            <a:off x="3756932" y="6435725"/>
            <a:ext cx="2324100" cy="355600"/>
          </a:xfrm>
          <a:prstGeom prst="rect">
            <a:avLst/>
          </a:prstGeom>
          <a:noFill/>
          <a:ln/>
        </p:spPr>
        <p:txBody>
          <a:bodyPr wrap="square" lIns="0" tIns="0" rIns="0" bIns="0" rtlCol="0" anchor="ctr"/>
          <a:lstStyle/>
          <a:p>
            <a:pPr algn="ctr">
              <a:lnSpc>
                <a:spcPct val="120000"/>
              </a:lnSpc>
            </a:pPr>
            <a:r>
              <a:rPr lang="en-US" sz="2000" b="1" dirty="0">
                <a:solidFill>
                  <a:srgbClr val="FFFFFF"/>
                </a:solidFill>
                <a:latin typeface="MiSans" pitchFamily="34" charset="0"/>
                <a:ea typeface="MiSans" pitchFamily="34" charset="-122"/>
                <a:cs typeface="MiSans" pitchFamily="34" charset="-120"/>
              </a:rPr>
              <a:t>数据驱动</a:t>
            </a:r>
            <a:endParaRPr lang="en-US" sz="1600" dirty="0"/>
          </a:p>
        </p:txBody>
      </p:sp>
      <p:sp>
        <p:nvSpPr>
          <p:cNvPr id="11" name="Text 8"/>
          <p:cNvSpPr/>
          <p:nvPr/>
        </p:nvSpPr>
        <p:spPr>
          <a:xfrm>
            <a:off x="3769632" y="6892925"/>
            <a:ext cx="2298700" cy="304800"/>
          </a:xfrm>
          <a:prstGeom prst="rect">
            <a:avLst/>
          </a:prstGeom>
          <a:noFill/>
          <a:ln/>
        </p:spPr>
        <p:txBody>
          <a:bodyPr wrap="square" lIns="0" tIns="0" rIns="0" bIns="0" rtlCol="0" anchor="ctr"/>
          <a:lstStyle/>
          <a:p>
            <a:pPr algn="ctr">
              <a:lnSpc>
                <a:spcPct val="130000"/>
              </a:lnSpc>
            </a:pPr>
            <a:r>
              <a:rPr lang="en-US" sz="1600" dirty="0">
                <a:solidFill>
                  <a:srgbClr val="FFFFFF">
                    <a:alpha val="90000"/>
                  </a:srgbClr>
                </a:solidFill>
                <a:latin typeface="MiSans" pitchFamily="34" charset="0"/>
                <a:ea typeface="MiSans" pitchFamily="34" charset="-122"/>
                <a:cs typeface="MiSans" pitchFamily="34" charset="-120"/>
              </a:rPr>
              <a:t>OpenDigger + 招聘数据</a:t>
            </a:r>
            <a:endParaRPr lang="en-US" sz="1600" dirty="0"/>
          </a:p>
        </p:txBody>
      </p:sp>
      <p:sp>
        <p:nvSpPr>
          <p:cNvPr id="12" name="Shape 9"/>
          <p:cNvSpPr/>
          <p:nvPr/>
        </p:nvSpPr>
        <p:spPr>
          <a:xfrm>
            <a:off x="6726011" y="5521325"/>
            <a:ext cx="2806700" cy="1981200"/>
          </a:xfrm>
          <a:custGeom>
            <a:avLst/>
            <a:gdLst/>
            <a:ahLst/>
            <a:cxnLst/>
            <a:rect l="l" t="t" r="r" b="b"/>
            <a:pathLst>
              <a:path w="2806700" h="1981200">
                <a:moveTo>
                  <a:pt x="152394" y="0"/>
                </a:moveTo>
                <a:lnTo>
                  <a:pt x="2654306" y="0"/>
                </a:lnTo>
                <a:cubicBezTo>
                  <a:pt x="2738471" y="0"/>
                  <a:pt x="2806700" y="68229"/>
                  <a:pt x="2806700" y="152394"/>
                </a:cubicBezTo>
                <a:lnTo>
                  <a:pt x="2806700" y="1828806"/>
                </a:lnTo>
                <a:cubicBezTo>
                  <a:pt x="2806700" y="1912971"/>
                  <a:pt x="2738471" y="1981200"/>
                  <a:pt x="2654306" y="1981200"/>
                </a:cubicBezTo>
                <a:lnTo>
                  <a:pt x="152394" y="1981200"/>
                </a:lnTo>
                <a:cubicBezTo>
                  <a:pt x="68229" y="1981200"/>
                  <a:pt x="0" y="1912971"/>
                  <a:pt x="0" y="1828806"/>
                </a:cubicBezTo>
                <a:lnTo>
                  <a:pt x="0" y="152394"/>
                </a:lnTo>
                <a:cubicBezTo>
                  <a:pt x="0" y="68285"/>
                  <a:pt x="68285" y="0"/>
                  <a:pt x="152394" y="0"/>
                </a:cubicBezTo>
                <a:close/>
              </a:path>
            </a:pathLst>
          </a:custGeom>
          <a:solidFill>
            <a:srgbClr val="FFFFFF">
              <a:alpha val="20000"/>
            </a:srgbClr>
          </a:solidFill>
          <a:ln/>
        </p:spPr>
        <p:txBody>
          <a:bodyPr/>
          <a:lstStyle/>
          <a:p>
            <a:endParaRPr lang="zh-CN" altLang="en-US"/>
          </a:p>
        </p:txBody>
      </p:sp>
      <p:sp>
        <p:nvSpPr>
          <p:cNvPr id="13" name="Shape 10"/>
          <p:cNvSpPr/>
          <p:nvPr/>
        </p:nvSpPr>
        <p:spPr>
          <a:xfrm>
            <a:off x="7899400" y="5826125"/>
            <a:ext cx="457200" cy="457200"/>
          </a:xfrm>
          <a:custGeom>
            <a:avLst/>
            <a:gdLst/>
            <a:ahLst/>
            <a:cxnLst/>
            <a:rect l="l" t="t" r="r" b="b"/>
            <a:pathLst>
              <a:path w="457200" h="457200">
                <a:moveTo>
                  <a:pt x="57150" y="57150"/>
                </a:moveTo>
                <a:cubicBezTo>
                  <a:pt x="57150" y="41344"/>
                  <a:pt x="44381" y="28575"/>
                  <a:pt x="28575" y="28575"/>
                </a:cubicBezTo>
                <a:cubicBezTo>
                  <a:pt x="12769" y="28575"/>
                  <a:pt x="0" y="41344"/>
                  <a:pt x="0" y="57150"/>
                </a:cubicBezTo>
                <a:lnTo>
                  <a:pt x="0" y="357188"/>
                </a:lnTo>
                <a:cubicBezTo>
                  <a:pt x="0" y="396657"/>
                  <a:pt x="31968" y="428625"/>
                  <a:pt x="71438" y="428625"/>
                </a:cubicBezTo>
                <a:lnTo>
                  <a:pt x="428625" y="428625"/>
                </a:lnTo>
                <a:cubicBezTo>
                  <a:pt x="444431" y="428625"/>
                  <a:pt x="457200" y="415856"/>
                  <a:pt x="457200" y="400050"/>
                </a:cubicBezTo>
                <a:cubicBezTo>
                  <a:pt x="457200" y="384244"/>
                  <a:pt x="444431" y="371475"/>
                  <a:pt x="428625" y="371475"/>
                </a:cubicBezTo>
                <a:lnTo>
                  <a:pt x="71438" y="371475"/>
                </a:lnTo>
                <a:cubicBezTo>
                  <a:pt x="63579" y="371475"/>
                  <a:pt x="57150" y="365046"/>
                  <a:pt x="57150" y="357188"/>
                </a:cubicBezTo>
                <a:lnTo>
                  <a:pt x="57150" y="57150"/>
                </a:lnTo>
                <a:close/>
                <a:moveTo>
                  <a:pt x="420231" y="134481"/>
                </a:moveTo>
                <a:cubicBezTo>
                  <a:pt x="431393" y="123319"/>
                  <a:pt x="431393" y="105192"/>
                  <a:pt x="420231" y="94030"/>
                </a:cubicBezTo>
                <a:cubicBezTo>
                  <a:pt x="409069" y="82867"/>
                  <a:pt x="390942" y="82867"/>
                  <a:pt x="379780" y="94030"/>
                </a:cubicBezTo>
                <a:lnTo>
                  <a:pt x="285750" y="188149"/>
                </a:lnTo>
                <a:lnTo>
                  <a:pt x="234494" y="136981"/>
                </a:lnTo>
                <a:cubicBezTo>
                  <a:pt x="223331" y="125819"/>
                  <a:pt x="205204" y="125819"/>
                  <a:pt x="194042" y="136981"/>
                </a:cubicBezTo>
                <a:lnTo>
                  <a:pt x="108317" y="222706"/>
                </a:lnTo>
                <a:cubicBezTo>
                  <a:pt x="97155" y="233869"/>
                  <a:pt x="97155" y="251996"/>
                  <a:pt x="108317" y="263158"/>
                </a:cubicBezTo>
                <a:cubicBezTo>
                  <a:pt x="119479" y="274320"/>
                  <a:pt x="137606" y="274320"/>
                  <a:pt x="148769" y="263158"/>
                </a:cubicBezTo>
                <a:lnTo>
                  <a:pt x="214313" y="197614"/>
                </a:lnTo>
                <a:lnTo>
                  <a:pt x="265569" y="248870"/>
                </a:lnTo>
                <a:cubicBezTo>
                  <a:pt x="276731" y="260033"/>
                  <a:pt x="294858" y="260033"/>
                  <a:pt x="306020" y="248870"/>
                </a:cubicBezTo>
                <a:lnTo>
                  <a:pt x="420320" y="134570"/>
                </a:lnTo>
                <a:close/>
              </a:path>
            </a:pathLst>
          </a:custGeom>
          <a:solidFill>
            <a:srgbClr val="FFFFFF"/>
          </a:solidFill>
          <a:ln/>
        </p:spPr>
        <p:txBody>
          <a:bodyPr/>
          <a:lstStyle/>
          <a:p>
            <a:endParaRPr lang="zh-CN" altLang="en-US"/>
          </a:p>
        </p:txBody>
      </p:sp>
      <p:sp>
        <p:nvSpPr>
          <p:cNvPr id="14" name="Text 11"/>
          <p:cNvSpPr/>
          <p:nvPr/>
        </p:nvSpPr>
        <p:spPr>
          <a:xfrm>
            <a:off x="6967311" y="6435725"/>
            <a:ext cx="2324100" cy="355600"/>
          </a:xfrm>
          <a:prstGeom prst="rect">
            <a:avLst/>
          </a:prstGeom>
          <a:noFill/>
          <a:ln/>
        </p:spPr>
        <p:txBody>
          <a:bodyPr wrap="square" lIns="0" tIns="0" rIns="0" bIns="0" rtlCol="0" anchor="ctr"/>
          <a:lstStyle/>
          <a:p>
            <a:pPr algn="ctr">
              <a:lnSpc>
                <a:spcPct val="120000"/>
              </a:lnSpc>
            </a:pPr>
            <a:r>
              <a:rPr lang="en-US" sz="2000" b="1" dirty="0">
                <a:solidFill>
                  <a:srgbClr val="FFFFFF"/>
                </a:solidFill>
                <a:latin typeface="MiSans" pitchFamily="34" charset="0"/>
                <a:ea typeface="MiSans" pitchFamily="34" charset="-122"/>
                <a:cs typeface="MiSans" pitchFamily="34" charset="-120"/>
              </a:rPr>
              <a:t>可视化分析</a:t>
            </a:r>
            <a:endParaRPr lang="en-US" sz="1600" dirty="0"/>
          </a:p>
        </p:txBody>
      </p:sp>
      <p:sp>
        <p:nvSpPr>
          <p:cNvPr id="15" name="Text 12"/>
          <p:cNvSpPr/>
          <p:nvPr/>
        </p:nvSpPr>
        <p:spPr>
          <a:xfrm>
            <a:off x="6980011" y="6892925"/>
            <a:ext cx="2298700" cy="304800"/>
          </a:xfrm>
          <a:prstGeom prst="rect">
            <a:avLst/>
          </a:prstGeom>
          <a:noFill/>
          <a:ln/>
        </p:spPr>
        <p:txBody>
          <a:bodyPr wrap="square" lIns="0" tIns="0" rIns="0" bIns="0" rtlCol="0" anchor="ctr"/>
          <a:lstStyle/>
          <a:p>
            <a:pPr algn="ctr">
              <a:lnSpc>
                <a:spcPct val="130000"/>
              </a:lnSpc>
            </a:pPr>
            <a:r>
              <a:rPr lang="en-US" sz="1600" dirty="0">
                <a:solidFill>
                  <a:srgbClr val="FFFFFF">
                    <a:alpha val="90000"/>
                  </a:srgbClr>
                </a:solidFill>
                <a:latin typeface="MiSans" pitchFamily="34" charset="0"/>
                <a:ea typeface="MiSans" pitchFamily="34" charset="-122"/>
                <a:cs typeface="MiSans" pitchFamily="34" charset="-120"/>
              </a:rPr>
              <a:t>ECharts 多维图表展示</a:t>
            </a:r>
            <a:endParaRPr lang="en-US" sz="1600" dirty="0"/>
          </a:p>
        </p:txBody>
      </p:sp>
      <p:sp>
        <p:nvSpPr>
          <p:cNvPr id="16" name="Shape 13"/>
          <p:cNvSpPr/>
          <p:nvPr/>
        </p:nvSpPr>
        <p:spPr>
          <a:xfrm>
            <a:off x="9936390" y="5521325"/>
            <a:ext cx="2806700" cy="1981200"/>
          </a:xfrm>
          <a:custGeom>
            <a:avLst/>
            <a:gdLst/>
            <a:ahLst/>
            <a:cxnLst/>
            <a:rect l="l" t="t" r="r" b="b"/>
            <a:pathLst>
              <a:path w="2806700" h="1981200">
                <a:moveTo>
                  <a:pt x="152394" y="0"/>
                </a:moveTo>
                <a:lnTo>
                  <a:pt x="2654306" y="0"/>
                </a:lnTo>
                <a:cubicBezTo>
                  <a:pt x="2738471" y="0"/>
                  <a:pt x="2806700" y="68229"/>
                  <a:pt x="2806700" y="152394"/>
                </a:cubicBezTo>
                <a:lnTo>
                  <a:pt x="2806700" y="1828806"/>
                </a:lnTo>
                <a:cubicBezTo>
                  <a:pt x="2806700" y="1912971"/>
                  <a:pt x="2738471" y="1981200"/>
                  <a:pt x="2654306" y="1981200"/>
                </a:cubicBezTo>
                <a:lnTo>
                  <a:pt x="152394" y="1981200"/>
                </a:lnTo>
                <a:cubicBezTo>
                  <a:pt x="68229" y="1981200"/>
                  <a:pt x="0" y="1912971"/>
                  <a:pt x="0" y="1828806"/>
                </a:cubicBezTo>
                <a:lnTo>
                  <a:pt x="0" y="152394"/>
                </a:lnTo>
                <a:cubicBezTo>
                  <a:pt x="0" y="68285"/>
                  <a:pt x="68285" y="0"/>
                  <a:pt x="152394" y="0"/>
                </a:cubicBezTo>
                <a:close/>
              </a:path>
            </a:pathLst>
          </a:custGeom>
          <a:solidFill>
            <a:srgbClr val="FFFFFF">
              <a:alpha val="20000"/>
            </a:srgbClr>
          </a:solidFill>
          <a:ln/>
        </p:spPr>
        <p:txBody>
          <a:bodyPr/>
          <a:lstStyle/>
          <a:p>
            <a:endParaRPr lang="zh-CN" altLang="en-US"/>
          </a:p>
        </p:txBody>
      </p:sp>
      <p:sp>
        <p:nvSpPr>
          <p:cNvPr id="17" name="Shape 14"/>
          <p:cNvSpPr/>
          <p:nvPr/>
        </p:nvSpPr>
        <p:spPr>
          <a:xfrm>
            <a:off x="11052629" y="5826125"/>
            <a:ext cx="571500" cy="457200"/>
          </a:xfrm>
          <a:custGeom>
            <a:avLst/>
            <a:gdLst/>
            <a:ahLst/>
            <a:cxnLst/>
            <a:rect l="l" t="t" r="r" b="b"/>
            <a:pathLst>
              <a:path w="571500" h="457200">
                <a:moveTo>
                  <a:pt x="285750" y="14288"/>
                </a:moveTo>
                <a:cubicBezTo>
                  <a:pt x="337006" y="14288"/>
                  <a:pt x="378619" y="55901"/>
                  <a:pt x="378619" y="107156"/>
                </a:cubicBezTo>
                <a:cubicBezTo>
                  <a:pt x="378619" y="158412"/>
                  <a:pt x="337006" y="200025"/>
                  <a:pt x="285750" y="200025"/>
                </a:cubicBezTo>
                <a:cubicBezTo>
                  <a:pt x="234494" y="200025"/>
                  <a:pt x="192881" y="158412"/>
                  <a:pt x="192881" y="107156"/>
                </a:cubicBezTo>
                <a:cubicBezTo>
                  <a:pt x="192881" y="55901"/>
                  <a:pt x="234494" y="14288"/>
                  <a:pt x="285750" y="14288"/>
                </a:cubicBezTo>
                <a:close/>
                <a:moveTo>
                  <a:pt x="85725" y="78581"/>
                </a:moveTo>
                <a:cubicBezTo>
                  <a:pt x="121210" y="78581"/>
                  <a:pt x="150019" y="107390"/>
                  <a:pt x="150019" y="142875"/>
                </a:cubicBezTo>
                <a:cubicBezTo>
                  <a:pt x="150019" y="178360"/>
                  <a:pt x="121210" y="207169"/>
                  <a:pt x="85725" y="207169"/>
                </a:cubicBezTo>
                <a:cubicBezTo>
                  <a:pt x="50240" y="207169"/>
                  <a:pt x="21431" y="178360"/>
                  <a:pt x="21431" y="142875"/>
                </a:cubicBezTo>
                <a:cubicBezTo>
                  <a:pt x="21431" y="107390"/>
                  <a:pt x="50240" y="78581"/>
                  <a:pt x="85725" y="78581"/>
                </a:cubicBezTo>
                <a:close/>
                <a:moveTo>
                  <a:pt x="0" y="371475"/>
                </a:moveTo>
                <a:cubicBezTo>
                  <a:pt x="0" y="308342"/>
                  <a:pt x="51167" y="257175"/>
                  <a:pt x="114300" y="257175"/>
                </a:cubicBezTo>
                <a:cubicBezTo>
                  <a:pt x="125730" y="257175"/>
                  <a:pt x="136803" y="258872"/>
                  <a:pt x="147251" y="261997"/>
                </a:cubicBezTo>
                <a:cubicBezTo>
                  <a:pt x="117872" y="294858"/>
                  <a:pt x="100013" y="338257"/>
                  <a:pt x="100013" y="385763"/>
                </a:cubicBezTo>
                <a:lnTo>
                  <a:pt x="100013" y="400050"/>
                </a:lnTo>
                <a:cubicBezTo>
                  <a:pt x="100013" y="410230"/>
                  <a:pt x="102156" y="419874"/>
                  <a:pt x="105995" y="428625"/>
                </a:cubicBezTo>
                <a:lnTo>
                  <a:pt x="28575" y="428625"/>
                </a:lnTo>
                <a:cubicBezTo>
                  <a:pt x="12769" y="428625"/>
                  <a:pt x="0" y="415856"/>
                  <a:pt x="0" y="400050"/>
                </a:cubicBezTo>
                <a:lnTo>
                  <a:pt x="0" y="371475"/>
                </a:lnTo>
                <a:close/>
                <a:moveTo>
                  <a:pt x="465505" y="428625"/>
                </a:moveTo>
                <a:cubicBezTo>
                  <a:pt x="469344" y="419874"/>
                  <a:pt x="471488" y="410230"/>
                  <a:pt x="471488" y="400050"/>
                </a:cubicBezTo>
                <a:lnTo>
                  <a:pt x="471488" y="385763"/>
                </a:lnTo>
                <a:cubicBezTo>
                  <a:pt x="471488" y="338257"/>
                  <a:pt x="453628" y="294858"/>
                  <a:pt x="424249" y="261997"/>
                </a:cubicBezTo>
                <a:cubicBezTo>
                  <a:pt x="434697" y="258872"/>
                  <a:pt x="445770" y="257175"/>
                  <a:pt x="457200" y="257175"/>
                </a:cubicBezTo>
                <a:cubicBezTo>
                  <a:pt x="520333" y="257175"/>
                  <a:pt x="571500" y="308342"/>
                  <a:pt x="571500" y="371475"/>
                </a:cubicBezTo>
                <a:lnTo>
                  <a:pt x="571500" y="400050"/>
                </a:lnTo>
                <a:cubicBezTo>
                  <a:pt x="571500" y="415856"/>
                  <a:pt x="558731" y="428625"/>
                  <a:pt x="542925" y="428625"/>
                </a:cubicBezTo>
                <a:lnTo>
                  <a:pt x="465505" y="428625"/>
                </a:lnTo>
                <a:close/>
                <a:moveTo>
                  <a:pt x="421481" y="142875"/>
                </a:moveTo>
                <a:cubicBezTo>
                  <a:pt x="421481" y="107390"/>
                  <a:pt x="450290" y="78581"/>
                  <a:pt x="485775" y="78581"/>
                </a:cubicBezTo>
                <a:cubicBezTo>
                  <a:pt x="521260" y="78581"/>
                  <a:pt x="550069" y="107390"/>
                  <a:pt x="550069" y="142875"/>
                </a:cubicBezTo>
                <a:cubicBezTo>
                  <a:pt x="550069" y="178360"/>
                  <a:pt x="521260" y="207169"/>
                  <a:pt x="485775" y="207169"/>
                </a:cubicBezTo>
                <a:cubicBezTo>
                  <a:pt x="450290" y="207169"/>
                  <a:pt x="421481" y="178360"/>
                  <a:pt x="421481" y="142875"/>
                </a:cubicBezTo>
                <a:close/>
                <a:moveTo>
                  <a:pt x="142875" y="385763"/>
                </a:moveTo>
                <a:cubicBezTo>
                  <a:pt x="142875" y="306824"/>
                  <a:pt x="206812" y="242888"/>
                  <a:pt x="285750" y="242888"/>
                </a:cubicBezTo>
                <a:cubicBezTo>
                  <a:pt x="364688" y="242888"/>
                  <a:pt x="428625" y="306824"/>
                  <a:pt x="428625" y="385763"/>
                </a:cubicBezTo>
                <a:lnTo>
                  <a:pt x="428625" y="400050"/>
                </a:lnTo>
                <a:cubicBezTo>
                  <a:pt x="428625" y="415856"/>
                  <a:pt x="415856" y="428625"/>
                  <a:pt x="400050" y="428625"/>
                </a:cubicBezTo>
                <a:lnTo>
                  <a:pt x="171450" y="428625"/>
                </a:lnTo>
                <a:cubicBezTo>
                  <a:pt x="155644" y="428625"/>
                  <a:pt x="142875" y="415856"/>
                  <a:pt x="142875" y="400050"/>
                </a:cubicBezTo>
                <a:lnTo>
                  <a:pt x="142875" y="385763"/>
                </a:lnTo>
                <a:close/>
              </a:path>
            </a:pathLst>
          </a:custGeom>
          <a:solidFill>
            <a:srgbClr val="FFFFFF"/>
          </a:solidFill>
          <a:ln/>
        </p:spPr>
        <p:txBody>
          <a:bodyPr/>
          <a:lstStyle/>
          <a:p>
            <a:endParaRPr lang="zh-CN" altLang="en-US"/>
          </a:p>
        </p:txBody>
      </p:sp>
      <p:sp>
        <p:nvSpPr>
          <p:cNvPr id="18" name="Text 15"/>
          <p:cNvSpPr/>
          <p:nvPr/>
        </p:nvSpPr>
        <p:spPr>
          <a:xfrm>
            <a:off x="10177690" y="6435725"/>
            <a:ext cx="2324100" cy="355600"/>
          </a:xfrm>
          <a:prstGeom prst="rect">
            <a:avLst/>
          </a:prstGeom>
          <a:noFill/>
          <a:ln/>
        </p:spPr>
        <p:txBody>
          <a:bodyPr wrap="square" lIns="0" tIns="0" rIns="0" bIns="0" rtlCol="0" anchor="ctr"/>
          <a:lstStyle/>
          <a:p>
            <a:pPr algn="ctr">
              <a:lnSpc>
                <a:spcPct val="120000"/>
              </a:lnSpc>
            </a:pPr>
            <a:r>
              <a:rPr lang="en-US" sz="2000" b="1" dirty="0">
                <a:solidFill>
                  <a:srgbClr val="FFFFFF"/>
                </a:solidFill>
                <a:latin typeface="MiSans" pitchFamily="34" charset="0"/>
                <a:ea typeface="MiSans" pitchFamily="34" charset="-122"/>
                <a:cs typeface="MiSans" pitchFamily="34" charset="-120"/>
              </a:rPr>
              <a:t>职业规划</a:t>
            </a:r>
            <a:endParaRPr lang="en-US" sz="1600" dirty="0"/>
          </a:p>
        </p:txBody>
      </p:sp>
      <p:sp>
        <p:nvSpPr>
          <p:cNvPr id="19" name="Text 16"/>
          <p:cNvSpPr/>
          <p:nvPr/>
        </p:nvSpPr>
        <p:spPr>
          <a:xfrm>
            <a:off x="10190390" y="6892925"/>
            <a:ext cx="2298700" cy="304800"/>
          </a:xfrm>
          <a:prstGeom prst="rect">
            <a:avLst/>
          </a:prstGeom>
          <a:noFill/>
          <a:ln/>
        </p:spPr>
        <p:txBody>
          <a:bodyPr wrap="square" lIns="0" tIns="0" rIns="0" bIns="0" rtlCol="0" anchor="ctr"/>
          <a:lstStyle/>
          <a:p>
            <a:pPr algn="ctr">
              <a:lnSpc>
                <a:spcPct val="130000"/>
              </a:lnSpc>
            </a:pPr>
            <a:r>
              <a:rPr lang="en-US" sz="1600" dirty="0">
                <a:solidFill>
                  <a:srgbClr val="FFFFFF">
                    <a:alpha val="90000"/>
                  </a:srgbClr>
                </a:solidFill>
                <a:latin typeface="MiSans" pitchFamily="34" charset="0"/>
                <a:ea typeface="MiSans" pitchFamily="34" charset="-122"/>
                <a:cs typeface="MiSans" pitchFamily="34" charset="-120"/>
              </a:rPr>
              <a:t>个性化推荐与指导</a:t>
            </a:r>
            <a:endParaRPr lang="en-US" sz="1600" dirty="0"/>
          </a:p>
        </p:txBody>
      </p:sp>
      <p:sp>
        <p:nvSpPr>
          <p:cNvPr id="20" name="Text 17"/>
          <p:cNvSpPr/>
          <p:nvPr/>
        </p:nvSpPr>
        <p:spPr>
          <a:xfrm>
            <a:off x="6340079" y="8112125"/>
            <a:ext cx="3581400" cy="355600"/>
          </a:xfrm>
          <a:prstGeom prst="rect">
            <a:avLst/>
          </a:prstGeom>
          <a:noFill/>
          <a:ln/>
        </p:spPr>
        <p:txBody>
          <a:bodyPr wrap="square" lIns="0" tIns="0" rIns="0" bIns="0" rtlCol="0" anchor="ctr"/>
          <a:lstStyle/>
          <a:p>
            <a:pPr algn="ctr">
              <a:lnSpc>
                <a:spcPct val="130000"/>
              </a:lnSpc>
            </a:pPr>
            <a:r>
              <a:rPr lang="en-US" sz="1800" dirty="0">
                <a:solidFill>
                  <a:srgbClr val="FFFFFF">
                    <a:alpha val="80000"/>
                  </a:srgbClr>
                </a:solidFill>
                <a:latin typeface="MiSans" pitchFamily="34" charset="0"/>
                <a:ea typeface="MiSans" pitchFamily="34" charset="-122"/>
                <a:cs typeface="MiSans" pitchFamily="34" charset="-120"/>
              </a:rPr>
              <a:t>OpenRank 初赛作品 | 2025年12月</a:t>
            </a:r>
            <a:endParaRPr lang="en-US" sz="1600" dirty="0"/>
          </a:p>
        </p:txBody>
      </p:sp>
    </p:spTree>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name="Slide 2">
    <p:bg>
      <p:bgPr>
        <a:solidFill>
          <a:srgbClr val="FFFFFF"/>
        </a:solidFill>
        <a:effectLst/>
      </p:bgPr>
    </p:bg>
    <p:spTree>
      <p:nvGrpSpPr>
        <p:cNvPr id="1" name=""/>
        <p:cNvGrpSpPr/>
        <p:nvPr/>
      </p:nvGrpSpPr>
      <p:grpSpPr>
        <a:xfrm>
          <a:off x="0" y="0"/>
          <a:ext cx="0" cy="0"/>
          <a:chOff x="0" y="0"/>
          <a:chExt cx="0" cy="0"/>
        </a:xfrm>
      </p:grpSpPr>
      <p:sp>
        <p:nvSpPr>
          <p:cNvPr id="2" name="Text 0"/>
          <p:cNvSpPr/>
          <p:nvPr/>
        </p:nvSpPr>
        <p:spPr>
          <a:xfrm>
            <a:off x="508000" y="508000"/>
            <a:ext cx="15544800" cy="609600"/>
          </a:xfrm>
          <a:prstGeom prst="rect">
            <a:avLst/>
          </a:prstGeom>
          <a:noFill/>
          <a:ln/>
        </p:spPr>
        <p:txBody>
          <a:bodyPr wrap="square" lIns="0" tIns="0" rIns="0" bIns="0" rtlCol="0" anchor="ctr"/>
          <a:lstStyle/>
          <a:p>
            <a:pPr>
              <a:lnSpc>
                <a:spcPct val="80000"/>
              </a:lnSpc>
            </a:pPr>
            <a:r>
              <a:rPr lang="en-US" sz="4800" b="1" dirty="0">
                <a:solidFill>
                  <a:srgbClr val="1E293B"/>
                </a:solidFill>
                <a:latin typeface="MiSans" pitchFamily="34" charset="0"/>
                <a:ea typeface="MiSans" pitchFamily="34" charset="-122"/>
                <a:cs typeface="MiSans" pitchFamily="34" charset="-120"/>
              </a:rPr>
              <a:t>项目概览</a:t>
            </a:r>
            <a:endParaRPr lang="en-US" sz="1600" dirty="0"/>
          </a:p>
        </p:txBody>
      </p:sp>
      <p:sp>
        <p:nvSpPr>
          <p:cNvPr id="3" name="Shape 1"/>
          <p:cNvSpPr/>
          <p:nvPr/>
        </p:nvSpPr>
        <p:spPr>
          <a:xfrm>
            <a:off x="508000" y="1270000"/>
            <a:ext cx="1219200" cy="50800"/>
          </a:xfrm>
          <a:custGeom>
            <a:avLst/>
            <a:gdLst/>
            <a:ahLst/>
            <a:cxnLst/>
            <a:rect l="l" t="t" r="r" b="b"/>
            <a:pathLst>
              <a:path w="1219200" h="50800">
                <a:moveTo>
                  <a:pt x="0" y="0"/>
                </a:moveTo>
                <a:lnTo>
                  <a:pt x="1219200" y="0"/>
                </a:lnTo>
                <a:lnTo>
                  <a:pt x="1219200" y="50800"/>
                </a:lnTo>
                <a:lnTo>
                  <a:pt x="0" y="50800"/>
                </a:lnTo>
                <a:lnTo>
                  <a:pt x="0" y="0"/>
                </a:lnTo>
                <a:close/>
              </a:path>
            </a:pathLst>
          </a:custGeom>
          <a:solidFill>
            <a:srgbClr val="2563EB"/>
          </a:solidFill>
          <a:ln/>
        </p:spPr>
        <p:txBody>
          <a:bodyPr/>
          <a:lstStyle/>
          <a:p>
            <a:endParaRPr lang="zh-CN" altLang="en-US"/>
          </a:p>
        </p:txBody>
      </p:sp>
      <p:sp>
        <p:nvSpPr>
          <p:cNvPr id="4" name="Shape 2"/>
          <p:cNvSpPr/>
          <p:nvPr/>
        </p:nvSpPr>
        <p:spPr>
          <a:xfrm>
            <a:off x="508000" y="1727200"/>
            <a:ext cx="8763000" cy="3657599"/>
          </a:xfrm>
          <a:custGeom>
            <a:avLst/>
            <a:gdLst/>
            <a:ahLst/>
            <a:cxnLst/>
            <a:rect l="l" t="t" r="r" b="b"/>
            <a:pathLst>
              <a:path w="8763000" h="6604000">
                <a:moveTo>
                  <a:pt x="152420" y="0"/>
                </a:moveTo>
                <a:lnTo>
                  <a:pt x="8610580" y="0"/>
                </a:lnTo>
                <a:cubicBezTo>
                  <a:pt x="8694759" y="0"/>
                  <a:pt x="8763000" y="68241"/>
                  <a:pt x="8763000" y="152420"/>
                </a:cubicBezTo>
                <a:lnTo>
                  <a:pt x="8763000" y="6451580"/>
                </a:lnTo>
                <a:cubicBezTo>
                  <a:pt x="8763000" y="6535759"/>
                  <a:pt x="8694759" y="6604000"/>
                  <a:pt x="8610580" y="6604000"/>
                </a:cubicBezTo>
                <a:lnTo>
                  <a:pt x="152420" y="6604000"/>
                </a:lnTo>
                <a:cubicBezTo>
                  <a:pt x="68241" y="6604000"/>
                  <a:pt x="0" y="6535759"/>
                  <a:pt x="0" y="6451580"/>
                </a:cubicBezTo>
                <a:lnTo>
                  <a:pt x="0" y="152420"/>
                </a:lnTo>
                <a:cubicBezTo>
                  <a:pt x="0" y="68297"/>
                  <a:pt x="68297" y="0"/>
                  <a:pt x="152420" y="0"/>
                </a:cubicBezTo>
                <a:close/>
              </a:path>
            </a:pathLst>
          </a:custGeom>
          <a:solidFill>
            <a:srgbClr val="2563EB"/>
          </a:solidFill>
          <a:ln/>
          <a:effectLst>
            <a:outerShdw blurRad="190500" dist="127000" dir="5400000" algn="bl" rotWithShape="0">
              <a:srgbClr val="000000">
                <a:alpha val="10196"/>
              </a:srgbClr>
            </a:outerShdw>
          </a:effectLst>
        </p:spPr>
        <p:txBody>
          <a:bodyPr/>
          <a:lstStyle/>
          <a:p>
            <a:endParaRPr lang="zh-CN" altLang="en-US"/>
          </a:p>
        </p:txBody>
      </p:sp>
      <p:sp>
        <p:nvSpPr>
          <p:cNvPr id="5" name="Shape 3"/>
          <p:cNvSpPr/>
          <p:nvPr/>
        </p:nvSpPr>
        <p:spPr>
          <a:xfrm>
            <a:off x="914400" y="2133600"/>
            <a:ext cx="812800" cy="812800"/>
          </a:xfrm>
          <a:custGeom>
            <a:avLst/>
            <a:gdLst/>
            <a:ahLst/>
            <a:cxnLst/>
            <a:rect l="l" t="t" r="r" b="b"/>
            <a:pathLst>
              <a:path w="812800" h="812800">
                <a:moveTo>
                  <a:pt x="152400" y="0"/>
                </a:moveTo>
                <a:lnTo>
                  <a:pt x="660400" y="0"/>
                </a:lnTo>
                <a:cubicBezTo>
                  <a:pt x="744512" y="0"/>
                  <a:pt x="812800" y="68288"/>
                  <a:pt x="812800" y="152400"/>
                </a:cubicBezTo>
                <a:lnTo>
                  <a:pt x="812800" y="660400"/>
                </a:lnTo>
                <a:cubicBezTo>
                  <a:pt x="812800" y="744512"/>
                  <a:pt x="744512" y="812800"/>
                  <a:pt x="660400" y="812800"/>
                </a:cubicBezTo>
                <a:lnTo>
                  <a:pt x="152400" y="812800"/>
                </a:lnTo>
                <a:cubicBezTo>
                  <a:pt x="68288" y="812800"/>
                  <a:pt x="0" y="744512"/>
                  <a:pt x="0" y="660400"/>
                </a:cubicBezTo>
                <a:lnTo>
                  <a:pt x="0" y="152400"/>
                </a:lnTo>
                <a:cubicBezTo>
                  <a:pt x="0" y="68288"/>
                  <a:pt x="68288" y="0"/>
                  <a:pt x="152400" y="0"/>
                </a:cubicBezTo>
                <a:close/>
              </a:path>
            </a:pathLst>
          </a:custGeom>
          <a:solidFill>
            <a:srgbClr val="FFFFFF">
              <a:alpha val="20000"/>
            </a:srgbClr>
          </a:solidFill>
          <a:ln/>
        </p:spPr>
        <p:txBody>
          <a:bodyPr/>
          <a:lstStyle/>
          <a:p>
            <a:endParaRPr lang="zh-CN" altLang="en-US"/>
          </a:p>
        </p:txBody>
      </p:sp>
      <p:sp>
        <p:nvSpPr>
          <p:cNvPr id="6" name="Shape 4"/>
          <p:cNvSpPr/>
          <p:nvPr/>
        </p:nvSpPr>
        <p:spPr>
          <a:xfrm>
            <a:off x="1181100" y="2349500"/>
            <a:ext cx="285750" cy="381000"/>
          </a:xfrm>
          <a:custGeom>
            <a:avLst/>
            <a:gdLst/>
            <a:ahLst/>
            <a:cxnLst/>
            <a:rect l="l" t="t" r="r" b="b"/>
            <a:pathLst>
              <a:path w="285750" h="381000">
                <a:moveTo>
                  <a:pt x="217959" y="285750"/>
                </a:moveTo>
                <a:cubicBezTo>
                  <a:pt x="223391" y="269156"/>
                  <a:pt x="234255" y="254124"/>
                  <a:pt x="246534" y="241176"/>
                </a:cubicBezTo>
                <a:cubicBezTo>
                  <a:pt x="270867" y="215578"/>
                  <a:pt x="285750" y="180975"/>
                  <a:pt x="285750" y="142875"/>
                </a:cubicBezTo>
                <a:cubicBezTo>
                  <a:pt x="285750" y="63996"/>
                  <a:pt x="221754" y="0"/>
                  <a:pt x="142875" y="0"/>
                </a:cubicBezTo>
                <a:cubicBezTo>
                  <a:pt x="63996" y="0"/>
                  <a:pt x="0" y="63996"/>
                  <a:pt x="0" y="142875"/>
                </a:cubicBezTo>
                <a:cubicBezTo>
                  <a:pt x="0" y="180975"/>
                  <a:pt x="14883" y="215578"/>
                  <a:pt x="39216" y="241176"/>
                </a:cubicBezTo>
                <a:cubicBezTo>
                  <a:pt x="51495" y="254124"/>
                  <a:pt x="62433" y="269156"/>
                  <a:pt x="67791" y="285750"/>
                </a:cubicBezTo>
                <a:lnTo>
                  <a:pt x="217884" y="285750"/>
                </a:lnTo>
                <a:close/>
                <a:moveTo>
                  <a:pt x="214313" y="321469"/>
                </a:moveTo>
                <a:lnTo>
                  <a:pt x="71438" y="321469"/>
                </a:lnTo>
                <a:lnTo>
                  <a:pt x="71438" y="333375"/>
                </a:lnTo>
                <a:cubicBezTo>
                  <a:pt x="71438" y="366266"/>
                  <a:pt x="98078" y="392906"/>
                  <a:pt x="130969" y="392906"/>
                </a:cubicBezTo>
                <a:lnTo>
                  <a:pt x="154781" y="392906"/>
                </a:lnTo>
                <a:cubicBezTo>
                  <a:pt x="187672" y="392906"/>
                  <a:pt x="214313" y="366266"/>
                  <a:pt x="214313" y="333375"/>
                </a:cubicBezTo>
                <a:lnTo>
                  <a:pt x="214313" y="321469"/>
                </a:lnTo>
                <a:close/>
                <a:moveTo>
                  <a:pt x="136922" y="83344"/>
                </a:moveTo>
                <a:cubicBezTo>
                  <a:pt x="107305" y="83344"/>
                  <a:pt x="83344" y="107305"/>
                  <a:pt x="83344" y="136922"/>
                </a:cubicBezTo>
                <a:cubicBezTo>
                  <a:pt x="83344" y="146819"/>
                  <a:pt x="75381" y="154781"/>
                  <a:pt x="65484" y="154781"/>
                </a:cubicBezTo>
                <a:cubicBezTo>
                  <a:pt x="55587" y="154781"/>
                  <a:pt x="47625" y="146819"/>
                  <a:pt x="47625" y="136922"/>
                </a:cubicBezTo>
                <a:cubicBezTo>
                  <a:pt x="47625" y="87585"/>
                  <a:pt x="87585" y="47625"/>
                  <a:pt x="136922" y="47625"/>
                </a:cubicBezTo>
                <a:cubicBezTo>
                  <a:pt x="146819" y="47625"/>
                  <a:pt x="154781" y="55587"/>
                  <a:pt x="154781" y="65484"/>
                </a:cubicBezTo>
                <a:cubicBezTo>
                  <a:pt x="154781" y="75381"/>
                  <a:pt x="146819" y="83344"/>
                  <a:pt x="136922" y="83344"/>
                </a:cubicBezTo>
                <a:close/>
              </a:path>
            </a:pathLst>
          </a:custGeom>
          <a:solidFill>
            <a:srgbClr val="FFFFFF"/>
          </a:solidFill>
          <a:ln/>
        </p:spPr>
        <p:txBody>
          <a:bodyPr/>
          <a:lstStyle/>
          <a:p>
            <a:endParaRPr lang="zh-CN" altLang="en-US"/>
          </a:p>
        </p:txBody>
      </p:sp>
      <p:sp>
        <p:nvSpPr>
          <p:cNvPr id="7" name="Text 5"/>
          <p:cNvSpPr/>
          <p:nvPr/>
        </p:nvSpPr>
        <p:spPr>
          <a:xfrm>
            <a:off x="1930400" y="2133600"/>
            <a:ext cx="6134100" cy="457200"/>
          </a:xfrm>
          <a:prstGeom prst="rect">
            <a:avLst/>
          </a:prstGeom>
          <a:noFill/>
          <a:ln/>
        </p:spPr>
        <p:txBody>
          <a:bodyPr wrap="square" lIns="0" tIns="0" rIns="0" bIns="0" rtlCol="0" anchor="ctr"/>
          <a:lstStyle/>
          <a:p>
            <a:pPr>
              <a:lnSpc>
                <a:spcPct val="100000"/>
              </a:lnSpc>
            </a:pPr>
            <a:r>
              <a:rPr lang="en-US" sz="3000" b="1" dirty="0">
                <a:solidFill>
                  <a:srgbClr val="FFFFFF"/>
                </a:solidFill>
                <a:latin typeface="MiSans" pitchFamily="34" charset="0"/>
                <a:ea typeface="MiSans" pitchFamily="34" charset="-122"/>
                <a:cs typeface="MiSans" pitchFamily="34" charset="-120"/>
              </a:rPr>
              <a:t>项目定位</a:t>
            </a:r>
            <a:endParaRPr lang="en-US" sz="1600" dirty="0"/>
          </a:p>
        </p:txBody>
      </p:sp>
      <p:sp>
        <p:nvSpPr>
          <p:cNvPr id="8" name="Text 6"/>
          <p:cNvSpPr/>
          <p:nvPr/>
        </p:nvSpPr>
        <p:spPr>
          <a:xfrm>
            <a:off x="1930400" y="2692400"/>
            <a:ext cx="6057900" cy="368300"/>
          </a:xfrm>
          <a:prstGeom prst="rect">
            <a:avLst/>
          </a:prstGeom>
          <a:noFill/>
          <a:ln/>
        </p:spPr>
        <p:txBody>
          <a:bodyPr wrap="square" lIns="0" tIns="0" rIns="0" bIns="0" rtlCol="0" anchor="ctr"/>
          <a:lstStyle/>
          <a:p>
            <a:pPr>
              <a:lnSpc>
                <a:spcPct val="140000"/>
              </a:lnSpc>
            </a:pPr>
            <a:r>
              <a:rPr lang="en-US" sz="1800" dirty="0">
                <a:solidFill>
                  <a:srgbClr val="FFFFFF">
                    <a:alpha val="90000"/>
                  </a:srgbClr>
                </a:solidFill>
                <a:latin typeface="MiSans" pitchFamily="34" charset="0"/>
                <a:ea typeface="MiSans" pitchFamily="34" charset="-122"/>
                <a:cs typeface="MiSans" pitchFamily="34" charset="-120"/>
              </a:rPr>
              <a:t>基于行业数据展示热门职业的就业率、薪资趋势与技能要求</a:t>
            </a:r>
            <a:endParaRPr lang="en-US" sz="1600" dirty="0"/>
          </a:p>
        </p:txBody>
      </p:sp>
      <p:sp>
        <p:nvSpPr>
          <p:cNvPr id="10" name="Text 8"/>
          <p:cNvSpPr/>
          <p:nvPr/>
        </p:nvSpPr>
        <p:spPr>
          <a:xfrm>
            <a:off x="1117600" y="6857999"/>
            <a:ext cx="2336800" cy="508000"/>
          </a:xfrm>
          <a:prstGeom prst="rect">
            <a:avLst/>
          </a:prstGeom>
          <a:noFill/>
          <a:ln/>
        </p:spPr>
        <p:txBody>
          <a:bodyPr wrap="square" lIns="0" tIns="0" rIns="0" bIns="0" rtlCol="0" anchor="ctr"/>
          <a:lstStyle/>
          <a:p>
            <a:pPr>
              <a:lnSpc>
                <a:spcPct val="90000"/>
              </a:lnSpc>
            </a:pPr>
            <a:endParaRPr lang="en-US" sz="1600" dirty="0"/>
          </a:p>
        </p:txBody>
      </p:sp>
      <p:sp>
        <p:nvSpPr>
          <p:cNvPr id="11" name="Text 9"/>
          <p:cNvSpPr/>
          <p:nvPr/>
        </p:nvSpPr>
        <p:spPr>
          <a:xfrm>
            <a:off x="1117600" y="7416801"/>
            <a:ext cx="2209800" cy="304800"/>
          </a:xfrm>
          <a:prstGeom prst="rect">
            <a:avLst/>
          </a:prstGeom>
          <a:noFill/>
          <a:ln/>
        </p:spPr>
        <p:txBody>
          <a:bodyPr wrap="square" lIns="0" tIns="0" rIns="0" bIns="0" rtlCol="0" anchor="ctr"/>
          <a:lstStyle/>
          <a:p>
            <a:pPr>
              <a:lnSpc>
                <a:spcPct val="130000"/>
              </a:lnSpc>
            </a:pPr>
            <a:endParaRPr lang="en-US" sz="1600" dirty="0"/>
          </a:p>
        </p:txBody>
      </p:sp>
      <p:sp>
        <p:nvSpPr>
          <p:cNvPr id="13" name="Text 11"/>
          <p:cNvSpPr/>
          <p:nvPr/>
        </p:nvSpPr>
        <p:spPr>
          <a:xfrm>
            <a:off x="3835400" y="6857999"/>
            <a:ext cx="2336800" cy="508000"/>
          </a:xfrm>
          <a:prstGeom prst="rect">
            <a:avLst/>
          </a:prstGeom>
          <a:noFill/>
          <a:ln/>
        </p:spPr>
        <p:txBody>
          <a:bodyPr wrap="square" lIns="0" tIns="0" rIns="0" bIns="0" rtlCol="0" anchor="ctr"/>
          <a:lstStyle/>
          <a:p>
            <a:pPr>
              <a:lnSpc>
                <a:spcPct val="90000"/>
              </a:lnSpc>
            </a:pPr>
            <a:endParaRPr lang="en-US" sz="1600" dirty="0"/>
          </a:p>
        </p:txBody>
      </p:sp>
      <p:sp>
        <p:nvSpPr>
          <p:cNvPr id="14" name="Text 12"/>
          <p:cNvSpPr/>
          <p:nvPr/>
        </p:nvSpPr>
        <p:spPr>
          <a:xfrm>
            <a:off x="3835400" y="7416801"/>
            <a:ext cx="2209800" cy="304800"/>
          </a:xfrm>
          <a:prstGeom prst="rect">
            <a:avLst/>
          </a:prstGeom>
          <a:noFill/>
          <a:ln/>
        </p:spPr>
        <p:txBody>
          <a:bodyPr wrap="square" lIns="0" tIns="0" rIns="0" bIns="0" rtlCol="0" anchor="ctr"/>
          <a:lstStyle/>
          <a:p>
            <a:pPr>
              <a:lnSpc>
                <a:spcPct val="130000"/>
              </a:lnSpc>
            </a:pPr>
            <a:endParaRPr lang="en-US" sz="1600" dirty="0"/>
          </a:p>
        </p:txBody>
      </p:sp>
      <p:sp>
        <p:nvSpPr>
          <p:cNvPr id="16" name="Text 14"/>
          <p:cNvSpPr/>
          <p:nvPr/>
        </p:nvSpPr>
        <p:spPr>
          <a:xfrm>
            <a:off x="6553200" y="6857999"/>
            <a:ext cx="2336800" cy="508000"/>
          </a:xfrm>
          <a:prstGeom prst="rect">
            <a:avLst/>
          </a:prstGeom>
          <a:noFill/>
          <a:ln/>
        </p:spPr>
        <p:txBody>
          <a:bodyPr wrap="square" lIns="0" tIns="0" rIns="0" bIns="0" rtlCol="0" anchor="ctr"/>
          <a:lstStyle/>
          <a:p>
            <a:pPr>
              <a:lnSpc>
                <a:spcPct val="90000"/>
              </a:lnSpc>
            </a:pPr>
            <a:endParaRPr lang="en-US" sz="1600" dirty="0"/>
          </a:p>
        </p:txBody>
      </p:sp>
      <p:sp>
        <p:nvSpPr>
          <p:cNvPr id="17" name="Text 15"/>
          <p:cNvSpPr/>
          <p:nvPr/>
        </p:nvSpPr>
        <p:spPr>
          <a:xfrm>
            <a:off x="6553200" y="7416801"/>
            <a:ext cx="2209800" cy="304800"/>
          </a:xfrm>
          <a:prstGeom prst="rect">
            <a:avLst/>
          </a:prstGeom>
          <a:noFill/>
          <a:ln/>
        </p:spPr>
        <p:txBody>
          <a:bodyPr wrap="square" lIns="0" tIns="0" rIns="0" bIns="0" rtlCol="0" anchor="ctr"/>
          <a:lstStyle/>
          <a:p>
            <a:pPr>
              <a:lnSpc>
                <a:spcPct val="130000"/>
              </a:lnSpc>
            </a:pPr>
            <a:endParaRPr lang="en-US" sz="1600" dirty="0"/>
          </a:p>
        </p:txBody>
      </p:sp>
      <p:sp>
        <p:nvSpPr>
          <p:cNvPr id="18" name="Shape 16"/>
          <p:cNvSpPr/>
          <p:nvPr/>
        </p:nvSpPr>
        <p:spPr>
          <a:xfrm>
            <a:off x="9601200" y="1727200"/>
            <a:ext cx="6451599" cy="1473199"/>
          </a:xfrm>
          <a:custGeom>
            <a:avLst/>
            <a:gdLst/>
            <a:ahLst/>
            <a:cxnLst/>
            <a:rect l="l" t="t" r="r" b="b"/>
            <a:pathLst>
              <a:path w="6146800" h="3149600">
                <a:moveTo>
                  <a:pt x="50800" y="0"/>
                </a:moveTo>
                <a:lnTo>
                  <a:pt x="5994391" y="0"/>
                </a:lnTo>
                <a:cubicBezTo>
                  <a:pt x="6078508" y="0"/>
                  <a:pt x="6146800" y="68292"/>
                  <a:pt x="6146800" y="152409"/>
                </a:cubicBezTo>
                <a:lnTo>
                  <a:pt x="6146800" y="2997191"/>
                </a:lnTo>
                <a:cubicBezTo>
                  <a:pt x="6146800" y="3081364"/>
                  <a:pt x="6078564" y="3149600"/>
                  <a:pt x="5994391" y="3149600"/>
                </a:cubicBezTo>
                <a:lnTo>
                  <a:pt x="50800" y="3149600"/>
                </a:lnTo>
                <a:cubicBezTo>
                  <a:pt x="22744" y="3149600"/>
                  <a:pt x="0" y="3126856"/>
                  <a:pt x="0" y="3098800"/>
                </a:cubicBezTo>
                <a:lnTo>
                  <a:pt x="0" y="50800"/>
                </a:lnTo>
                <a:cubicBezTo>
                  <a:pt x="0" y="22763"/>
                  <a:pt x="22763" y="0"/>
                  <a:pt x="50800" y="0"/>
                </a:cubicBezTo>
                <a:close/>
              </a:path>
            </a:pathLst>
          </a:custGeom>
          <a:solidFill>
            <a:srgbClr val="F8FAFC"/>
          </a:solidFill>
          <a:ln/>
          <a:effectLst>
            <a:outerShdw blurRad="76200" dist="50800" dir="5400000" algn="bl" rotWithShape="0">
              <a:srgbClr val="000000">
                <a:alpha val="10196"/>
              </a:srgbClr>
            </a:outerShdw>
          </a:effectLst>
        </p:spPr>
        <p:txBody>
          <a:bodyPr/>
          <a:lstStyle/>
          <a:p>
            <a:endParaRPr lang="zh-CN" altLang="en-US"/>
          </a:p>
        </p:txBody>
      </p:sp>
      <p:sp>
        <p:nvSpPr>
          <p:cNvPr id="19" name="Shape 17"/>
          <p:cNvSpPr/>
          <p:nvPr/>
        </p:nvSpPr>
        <p:spPr>
          <a:xfrm>
            <a:off x="9601201" y="1727200"/>
            <a:ext cx="50800" cy="1473199"/>
          </a:xfrm>
          <a:custGeom>
            <a:avLst/>
            <a:gdLst/>
            <a:ahLst/>
            <a:cxnLst/>
            <a:rect l="l" t="t" r="r" b="b"/>
            <a:pathLst>
              <a:path w="50800" h="3149600">
                <a:moveTo>
                  <a:pt x="50800" y="0"/>
                </a:moveTo>
                <a:lnTo>
                  <a:pt x="50800" y="0"/>
                </a:lnTo>
                <a:lnTo>
                  <a:pt x="50800" y="3149600"/>
                </a:lnTo>
                <a:lnTo>
                  <a:pt x="50800" y="3149600"/>
                </a:lnTo>
                <a:cubicBezTo>
                  <a:pt x="22763" y="3149600"/>
                  <a:pt x="0" y="3126837"/>
                  <a:pt x="0" y="3098800"/>
                </a:cubicBezTo>
                <a:lnTo>
                  <a:pt x="0" y="50800"/>
                </a:lnTo>
                <a:cubicBezTo>
                  <a:pt x="0" y="22763"/>
                  <a:pt x="22763" y="0"/>
                  <a:pt x="50800" y="0"/>
                </a:cubicBezTo>
                <a:close/>
              </a:path>
            </a:pathLst>
          </a:custGeom>
          <a:solidFill>
            <a:srgbClr val="0EA5E9"/>
          </a:solidFill>
          <a:ln/>
        </p:spPr>
        <p:txBody>
          <a:bodyPr/>
          <a:lstStyle/>
          <a:p>
            <a:endParaRPr lang="zh-CN" altLang="en-US"/>
          </a:p>
        </p:txBody>
      </p:sp>
      <p:sp>
        <p:nvSpPr>
          <p:cNvPr id="20" name="Shape 18"/>
          <p:cNvSpPr/>
          <p:nvPr/>
        </p:nvSpPr>
        <p:spPr>
          <a:xfrm>
            <a:off x="9931401" y="2032000"/>
            <a:ext cx="711200" cy="711200"/>
          </a:xfrm>
          <a:custGeom>
            <a:avLst/>
            <a:gdLst/>
            <a:ahLst/>
            <a:cxnLst/>
            <a:rect l="l" t="t" r="r" b="b"/>
            <a:pathLst>
              <a:path w="711200" h="711200">
                <a:moveTo>
                  <a:pt x="152403" y="0"/>
                </a:moveTo>
                <a:lnTo>
                  <a:pt x="558797" y="0"/>
                </a:lnTo>
                <a:cubicBezTo>
                  <a:pt x="642910" y="0"/>
                  <a:pt x="711200" y="68290"/>
                  <a:pt x="711200" y="152403"/>
                </a:cubicBezTo>
                <a:lnTo>
                  <a:pt x="711200" y="558797"/>
                </a:lnTo>
                <a:cubicBezTo>
                  <a:pt x="711200" y="642910"/>
                  <a:pt x="642910" y="711200"/>
                  <a:pt x="558797" y="711200"/>
                </a:cubicBezTo>
                <a:lnTo>
                  <a:pt x="152403" y="711200"/>
                </a:lnTo>
                <a:cubicBezTo>
                  <a:pt x="68290" y="711200"/>
                  <a:pt x="0" y="642910"/>
                  <a:pt x="0" y="558797"/>
                </a:cubicBezTo>
                <a:lnTo>
                  <a:pt x="0" y="152403"/>
                </a:lnTo>
                <a:cubicBezTo>
                  <a:pt x="0" y="68290"/>
                  <a:pt x="68290" y="0"/>
                  <a:pt x="152403" y="0"/>
                </a:cubicBezTo>
                <a:close/>
              </a:path>
            </a:pathLst>
          </a:custGeom>
          <a:solidFill>
            <a:srgbClr val="0EA5E9"/>
          </a:solidFill>
          <a:ln/>
        </p:spPr>
        <p:txBody>
          <a:bodyPr/>
          <a:lstStyle/>
          <a:p>
            <a:endParaRPr lang="zh-CN" altLang="en-US"/>
          </a:p>
        </p:txBody>
      </p:sp>
      <p:sp>
        <p:nvSpPr>
          <p:cNvPr id="21" name="Shape 19"/>
          <p:cNvSpPr/>
          <p:nvPr/>
        </p:nvSpPr>
        <p:spPr>
          <a:xfrm>
            <a:off x="10134601" y="2235200"/>
            <a:ext cx="304800" cy="304800"/>
          </a:xfrm>
          <a:custGeom>
            <a:avLst/>
            <a:gdLst/>
            <a:ahLst/>
            <a:cxnLst/>
            <a:rect l="l" t="t" r="r" b="b"/>
            <a:pathLst>
              <a:path w="304800" h="304800">
                <a:moveTo>
                  <a:pt x="138410" y="3096"/>
                </a:moveTo>
                <a:cubicBezTo>
                  <a:pt x="147280" y="-1012"/>
                  <a:pt x="157520" y="-1012"/>
                  <a:pt x="166390" y="3096"/>
                </a:cubicBezTo>
                <a:lnTo>
                  <a:pt x="296525" y="63222"/>
                </a:lnTo>
                <a:cubicBezTo>
                  <a:pt x="301585" y="65544"/>
                  <a:pt x="304800" y="70604"/>
                  <a:pt x="304800" y="76200"/>
                </a:cubicBezTo>
                <a:cubicBezTo>
                  <a:pt x="304800" y="81796"/>
                  <a:pt x="301585" y="86856"/>
                  <a:pt x="296525" y="89178"/>
                </a:cubicBezTo>
                <a:lnTo>
                  <a:pt x="166390" y="149304"/>
                </a:lnTo>
                <a:cubicBezTo>
                  <a:pt x="157520" y="153412"/>
                  <a:pt x="147280" y="153412"/>
                  <a:pt x="138410" y="149304"/>
                </a:cubicBezTo>
                <a:lnTo>
                  <a:pt x="8275" y="89178"/>
                </a:lnTo>
                <a:cubicBezTo>
                  <a:pt x="3215" y="86797"/>
                  <a:pt x="0" y="81736"/>
                  <a:pt x="0" y="76200"/>
                </a:cubicBezTo>
                <a:cubicBezTo>
                  <a:pt x="0" y="70664"/>
                  <a:pt x="3215" y="65544"/>
                  <a:pt x="8275" y="63222"/>
                </a:cubicBezTo>
                <a:lnTo>
                  <a:pt x="138410" y="3096"/>
                </a:lnTo>
                <a:close/>
                <a:moveTo>
                  <a:pt x="28635" y="130016"/>
                </a:moveTo>
                <a:lnTo>
                  <a:pt x="126444" y="175200"/>
                </a:lnTo>
                <a:cubicBezTo>
                  <a:pt x="142935" y="182820"/>
                  <a:pt x="161925" y="182820"/>
                  <a:pt x="178415" y="175200"/>
                </a:cubicBezTo>
                <a:lnTo>
                  <a:pt x="276225" y="130016"/>
                </a:lnTo>
                <a:lnTo>
                  <a:pt x="296525" y="139422"/>
                </a:lnTo>
                <a:cubicBezTo>
                  <a:pt x="301585" y="141744"/>
                  <a:pt x="304800" y="146804"/>
                  <a:pt x="304800" y="152400"/>
                </a:cubicBezTo>
                <a:cubicBezTo>
                  <a:pt x="304800" y="157996"/>
                  <a:pt x="301585" y="163056"/>
                  <a:pt x="296525" y="165378"/>
                </a:cubicBezTo>
                <a:lnTo>
                  <a:pt x="166390" y="225504"/>
                </a:lnTo>
                <a:cubicBezTo>
                  <a:pt x="157520" y="229612"/>
                  <a:pt x="147280" y="229612"/>
                  <a:pt x="138410" y="225504"/>
                </a:cubicBezTo>
                <a:lnTo>
                  <a:pt x="8275" y="165378"/>
                </a:lnTo>
                <a:cubicBezTo>
                  <a:pt x="3215" y="162997"/>
                  <a:pt x="0" y="157936"/>
                  <a:pt x="0" y="152400"/>
                </a:cubicBezTo>
                <a:cubicBezTo>
                  <a:pt x="0" y="146864"/>
                  <a:pt x="3215" y="141744"/>
                  <a:pt x="8275" y="139422"/>
                </a:cubicBezTo>
                <a:lnTo>
                  <a:pt x="28575" y="130016"/>
                </a:lnTo>
                <a:close/>
                <a:moveTo>
                  <a:pt x="8275" y="215622"/>
                </a:moveTo>
                <a:lnTo>
                  <a:pt x="28575" y="206216"/>
                </a:lnTo>
                <a:lnTo>
                  <a:pt x="126385" y="251400"/>
                </a:lnTo>
                <a:cubicBezTo>
                  <a:pt x="142875" y="259020"/>
                  <a:pt x="161865" y="259020"/>
                  <a:pt x="178356" y="251400"/>
                </a:cubicBezTo>
                <a:lnTo>
                  <a:pt x="276165" y="206216"/>
                </a:lnTo>
                <a:lnTo>
                  <a:pt x="296466" y="215622"/>
                </a:lnTo>
                <a:cubicBezTo>
                  <a:pt x="301526" y="217944"/>
                  <a:pt x="304740" y="223004"/>
                  <a:pt x="304740" y="228600"/>
                </a:cubicBezTo>
                <a:cubicBezTo>
                  <a:pt x="304740" y="234196"/>
                  <a:pt x="301526" y="239256"/>
                  <a:pt x="296466" y="241578"/>
                </a:cubicBezTo>
                <a:lnTo>
                  <a:pt x="166330" y="301704"/>
                </a:lnTo>
                <a:cubicBezTo>
                  <a:pt x="157460" y="305812"/>
                  <a:pt x="147221" y="305812"/>
                  <a:pt x="138351" y="301704"/>
                </a:cubicBezTo>
                <a:lnTo>
                  <a:pt x="8275" y="241578"/>
                </a:lnTo>
                <a:cubicBezTo>
                  <a:pt x="3215" y="239197"/>
                  <a:pt x="0" y="234136"/>
                  <a:pt x="0" y="228600"/>
                </a:cubicBezTo>
                <a:cubicBezTo>
                  <a:pt x="0" y="223064"/>
                  <a:pt x="3215" y="217944"/>
                  <a:pt x="8275" y="215622"/>
                </a:cubicBezTo>
                <a:close/>
              </a:path>
            </a:pathLst>
          </a:custGeom>
          <a:solidFill>
            <a:srgbClr val="FFFFFF"/>
          </a:solidFill>
          <a:ln/>
        </p:spPr>
        <p:txBody>
          <a:bodyPr/>
          <a:lstStyle/>
          <a:p>
            <a:endParaRPr lang="zh-CN" altLang="en-US"/>
          </a:p>
        </p:txBody>
      </p:sp>
      <p:sp>
        <p:nvSpPr>
          <p:cNvPr id="22" name="Text 20"/>
          <p:cNvSpPr/>
          <p:nvPr/>
        </p:nvSpPr>
        <p:spPr>
          <a:xfrm>
            <a:off x="10845801" y="2032000"/>
            <a:ext cx="2806700" cy="406400"/>
          </a:xfrm>
          <a:prstGeom prst="rect">
            <a:avLst/>
          </a:prstGeom>
          <a:noFill/>
          <a:ln/>
        </p:spPr>
        <p:txBody>
          <a:bodyPr wrap="square" lIns="0" tIns="0" rIns="0" bIns="0" rtlCol="0" anchor="ctr"/>
          <a:lstStyle/>
          <a:p>
            <a:pPr>
              <a:lnSpc>
                <a:spcPct val="110000"/>
              </a:lnSpc>
            </a:pPr>
            <a:r>
              <a:rPr lang="en-US" sz="2400" b="1" dirty="0">
                <a:solidFill>
                  <a:srgbClr val="1E293B"/>
                </a:solidFill>
                <a:latin typeface="MiSans" pitchFamily="34" charset="0"/>
                <a:ea typeface="MiSans" pitchFamily="34" charset="-122"/>
                <a:cs typeface="MiSans" pitchFamily="34" charset="-120"/>
              </a:rPr>
              <a:t>技术栈</a:t>
            </a:r>
            <a:endParaRPr lang="en-US" sz="1600" dirty="0"/>
          </a:p>
        </p:txBody>
      </p:sp>
      <p:sp>
        <p:nvSpPr>
          <p:cNvPr id="23" name="Text 21"/>
          <p:cNvSpPr/>
          <p:nvPr/>
        </p:nvSpPr>
        <p:spPr>
          <a:xfrm>
            <a:off x="10845801" y="2540000"/>
            <a:ext cx="2768600" cy="355600"/>
          </a:xfrm>
          <a:prstGeom prst="rect">
            <a:avLst/>
          </a:prstGeom>
          <a:noFill/>
          <a:ln/>
        </p:spPr>
        <p:txBody>
          <a:bodyPr wrap="square" lIns="0" tIns="0" rIns="0" bIns="0" rtlCol="0" anchor="ctr"/>
          <a:lstStyle/>
          <a:p>
            <a:pPr>
              <a:lnSpc>
                <a:spcPct val="130000"/>
              </a:lnSpc>
            </a:pPr>
            <a:r>
              <a:rPr lang="en-US" sz="1800" dirty="0">
                <a:solidFill>
                  <a:srgbClr val="64748B"/>
                </a:solidFill>
                <a:latin typeface="MiSans" pitchFamily="34" charset="0"/>
                <a:ea typeface="MiSans" pitchFamily="34" charset="-122"/>
                <a:cs typeface="MiSans" pitchFamily="34" charset="-120"/>
              </a:rPr>
              <a:t>Flask + MySQL + ECharts</a:t>
            </a:r>
            <a:endParaRPr lang="en-US" sz="1600" dirty="0"/>
          </a:p>
        </p:txBody>
      </p:sp>
      <p:sp>
        <p:nvSpPr>
          <p:cNvPr id="30" name="文本框 29">
            <a:extLst>
              <a:ext uri="{FF2B5EF4-FFF2-40B4-BE49-F238E27FC236}">
                <a16:creationId xmlns:a16="http://schemas.microsoft.com/office/drawing/2014/main" id="{CA850B72-2C83-318F-3C0F-955B0A01D080}"/>
              </a:ext>
            </a:extLst>
          </p:cNvPr>
          <p:cNvSpPr txBox="1"/>
          <p:nvPr/>
        </p:nvSpPr>
        <p:spPr>
          <a:xfrm>
            <a:off x="914400" y="3389086"/>
            <a:ext cx="7848600" cy="1323439"/>
          </a:xfrm>
          <a:prstGeom prst="rect">
            <a:avLst/>
          </a:prstGeom>
          <a:noFill/>
        </p:spPr>
        <p:txBody>
          <a:bodyPr wrap="square" rtlCol="0">
            <a:spAutoFit/>
          </a:bodyPr>
          <a:lstStyle/>
          <a:p>
            <a:r>
              <a:rPr lang="zh-CN" altLang="en-US" sz="2000" dirty="0">
                <a:solidFill>
                  <a:schemeClr val="bg1"/>
                </a:solidFill>
              </a:rPr>
              <a:t>本项目选择开源项目与社区的数据洞察工具与可视化作品作为核心赛题</a:t>
            </a:r>
            <a:r>
              <a:rPr lang="en-US" altLang="zh-CN" sz="2000" dirty="0">
                <a:solidFill>
                  <a:schemeClr val="bg1"/>
                </a:solidFill>
              </a:rPr>
              <a:t>,</a:t>
            </a:r>
            <a:r>
              <a:rPr lang="zh-CN" altLang="en-US" sz="2000" dirty="0">
                <a:solidFill>
                  <a:schemeClr val="bg1"/>
                </a:solidFill>
              </a:rPr>
              <a:t>通过整合</a:t>
            </a:r>
            <a:r>
              <a:rPr lang="en-US" altLang="zh-CN" sz="2000" dirty="0" err="1">
                <a:solidFill>
                  <a:schemeClr val="bg1"/>
                </a:solidFill>
              </a:rPr>
              <a:t>OpenDigger</a:t>
            </a:r>
            <a:r>
              <a:rPr lang="zh-CN" altLang="en-US" sz="2000" dirty="0">
                <a:solidFill>
                  <a:schemeClr val="bg1"/>
                </a:solidFill>
              </a:rPr>
              <a:t>开源生态数据与就业市场信息</a:t>
            </a:r>
            <a:r>
              <a:rPr lang="en-US" altLang="zh-CN" sz="2000" dirty="0">
                <a:solidFill>
                  <a:schemeClr val="bg1"/>
                </a:solidFill>
              </a:rPr>
              <a:t>,</a:t>
            </a:r>
            <a:r>
              <a:rPr lang="zh-CN" altLang="en-US" sz="2000" dirty="0">
                <a:solidFill>
                  <a:schemeClr val="bg1"/>
                </a:solidFill>
              </a:rPr>
              <a:t>构建了一套完整的可视化开源技术趋势分析系统。这不仅是一个展示作品</a:t>
            </a:r>
            <a:r>
              <a:rPr lang="en-US" altLang="zh-CN" sz="2000" dirty="0">
                <a:solidFill>
                  <a:schemeClr val="bg1"/>
                </a:solidFill>
              </a:rPr>
              <a:t>,</a:t>
            </a:r>
            <a:r>
              <a:rPr lang="zh-CN" altLang="en-US" sz="2000" dirty="0">
                <a:solidFill>
                  <a:schemeClr val="bg1"/>
                </a:solidFill>
              </a:rPr>
              <a:t>更是服务于开发者、企业、教育机构的实用工具链。</a:t>
            </a:r>
          </a:p>
        </p:txBody>
      </p:sp>
      <p:pic>
        <p:nvPicPr>
          <p:cNvPr id="32" name="图片 31" descr="图形用户界面, 文本&#10;&#10;AI 生成的内容可能不正确。">
            <a:extLst>
              <a:ext uri="{FF2B5EF4-FFF2-40B4-BE49-F238E27FC236}">
                <a16:creationId xmlns:a16="http://schemas.microsoft.com/office/drawing/2014/main" id="{80263CC8-BBB7-0230-263F-03CB7107FFEE}"/>
              </a:ext>
            </a:extLst>
          </p:cNvPr>
          <p:cNvPicPr>
            <a:picLocks noChangeAspect="1"/>
          </p:cNvPicPr>
          <p:nvPr/>
        </p:nvPicPr>
        <p:blipFill>
          <a:blip r:embed="rId3"/>
          <a:stretch>
            <a:fillRect/>
          </a:stretch>
        </p:blipFill>
        <p:spPr>
          <a:xfrm>
            <a:off x="457911" y="5994399"/>
            <a:ext cx="8964777" cy="2159007"/>
          </a:xfrm>
          <a:prstGeom prst="rect">
            <a:avLst/>
          </a:prstGeom>
        </p:spPr>
      </p:pic>
      <p:pic>
        <p:nvPicPr>
          <p:cNvPr id="40" name="图片 39">
            <a:extLst>
              <a:ext uri="{FF2B5EF4-FFF2-40B4-BE49-F238E27FC236}">
                <a16:creationId xmlns:a16="http://schemas.microsoft.com/office/drawing/2014/main" id="{4063AD4A-2721-AD1F-FE9B-BF4B6471EED8}"/>
              </a:ext>
            </a:extLst>
          </p:cNvPr>
          <p:cNvPicPr>
            <a:picLocks noChangeAspect="1"/>
          </p:cNvPicPr>
          <p:nvPr/>
        </p:nvPicPr>
        <p:blipFill>
          <a:blip r:embed="rId4"/>
          <a:stretch>
            <a:fillRect/>
          </a:stretch>
        </p:blipFill>
        <p:spPr>
          <a:xfrm>
            <a:off x="9601201" y="5283198"/>
            <a:ext cx="6529382" cy="3096304"/>
          </a:xfrm>
          <a:prstGeom prst="rect">
            <a:avLst/>
          </a:prstGeom>
        </p:spPr>
      </p:pic>
      <p:pic>
        <p:nvPicPr>
          <p:cNvPr id="41" name="图片 40">
            <a:extLst>
              <a:ext uri="{FF2B5EF4-FFF2-40B4-BE49-F238E27FC236}">
                <a16:creationId xmlns:a16="http://schemas.microsoft.com/office/drawing/2014/main" id="{4961021E-1A8F-372C-6C7C-241C1099603E}"/>
              </a:ext>
            </a:extLst>
          </p:cNvPr>
          <p:cNvPicPr>
            <a:picLocks noChangeAspect="1"/>
          </p:cNvPicPr>
          <p:nvPr/>
        </p:nvPicPr>
        <p:blipFill>
          <a:blip r:embed="rId5"/>
          <a:stretch>
            <a:fillRect/>
          </a:stretch>
        </p:blipFill>
        <p:spPr>
          <a:xfrm>
            <a:off x="9652001" y="5354818"/>
            <a:ext cx="45719" cy="2819981"/>
          </a:xfrm>
          <a:prstGeom prst="rect">
            <a:avLst/>
          </a:prstGeom>
        </p:spPr>
      </p:pic>
      <p:pic>
        <p:nvPicPr>
          <p:cNvPr id="45" name="图片 44" descr="文本&#10;&#10;AI 生成的内容可能不正确。">
            <a:extLst>
              <a:ext uri="{FF2B5EF4-FFF2-40B4-BE49-F238E27FC236}">
                <a16:creationId xmlns:a16="http://schemas.microsoft.com/office/drawing/2014/main" id="{2893007A-35F2-A8A9-4C63-8D1C2AB933F1}"/>
              </a:ext>
            </a:extLst>
          </p:cNvPr>
          <p:cNvPicPr>
            <a:picLocks noChangeAspect="1"/>
          </p:cNvPicPr>
          <p:nvPr/>
        </p:nvPicPr>
        <p:blipFill>
          <a:blip r:embed="rId6"/>
          <a:stretch>
            <a:fillRect/>
          </a:stretch>
        </p:blipFill>
        <p:spPr>
          <a:xfrm>
            <a:off x="9909137" y="5614977"/>
            <a:ext cx="5590256" cy="2331819"/>
          </a:xfrm>
          <a:prstGeom prst="rect">
            <a:avLst/>
          </a:prstGeom>
        </p:spPr>
      </p:pic>
      <p:pic>
        <p:nvPicPr>
          <p:cNvPr id="47" name="图片 46" descr="图形用户界面, 文本&#10;&#10;AI 生成的内容可能不正确。">
            <a:extLst>
              <a:ext uri="{FF2B5EF4-FFF2-40B4-BE49-F238E27FC236}">
                <a16:creationId xmlns:a16="http://schemas.microsoft.com/office/drawing/2014/main" id="{7216DBC1-2B80-9A2C-A0E6-B07E934E0FEE}"/>
              </a:ext>
            </a:extLst>
          </p:cNvPr>
          <p:cNvPicPr>
            <a:picLocks noChangeAspect="1"/>
          </p:cNvPicPr>
          <p:nvPr/>
        </p:nvPicPr>
        <p:blipFill>
          <a:blip r:embed="rId7"/>
          <a:stretch>
            <a:fillRect/>
          </a:stretch>
        </p:blipFill>
        <p:spPr>
          <a:xfrm>
            <a:off x="9521918" y="3296158"/>
            <a:ext cx="6529382" cy="1580641"/>
          </a:xfrm>
          <a:prstGeom prst="rect">
            <a:avLst/>
          </a:prstGeom>
        </p:spPr>
      </p:pic>
    </p:spTree>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name="Slide 3">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508000" y="508000"/>
            <a:ext cx="101600" cy="406400"/>
          </a:xfrm>
          <a:custGeom>
            <a:avLst/>
            <a:gdLst/>
            <a:ahLst/>
            <a:cxnLst/>
            <a:rect l="l" t="t" r="r" b="b"/>
            <a:pathLst>
              <a:path w="101600" h="406400">
                <a:moveTo>
                  <a:pt x="0" y="0"/>
                </a:moveTo>
                <a:lnTo>
                  <a:pt x="101600" y="0"/>
                </a:lnTo>
                <a:lnTo>
                  <a:pt x="101600" y="406400"/>
                </a:lnTo>
                <a:lnTo>
                  <a:pt x="0" y="406400"/>
                </a:lnTo>
                <a:lnTo>
                  <a:pt x="0" y="0"/>
                </a:lnTo>
                <a:close/>
              </a:path>
            </a:pathLst>
          </a:custGeom>
          <a:solidFill>
            <a:srgbClr val="2563EB"/>
          </a:solidFill>
          <a:ln/>
        </p:spPr>
        <p:txBody>
          <a:bodyPr/>
          <a:lstStyle/>
          <a:p>
            <a:endParaRPr lang="zh-CN" altLang="en-US"/>
          </a:p>
        </p:txBody>
      </p:sp>
      <p:sp>
        <p:nvSpPr>
          <p:cNvPr id="3" name="Text 1"/>
          <p:cNvSpPr/>
          <p:nvPr/>
        </p:nvSpPr>
        <p:spPr>
          <a:xfrm>
            <a:off x="762000" y="558800"/>
            <a:ext cx="1409700" cy="304800"/>
          </a:xfrm>
          <a:prstGeom prst="rect">
            <a:avLst/>
          </a:prstGeom>
          <a:noFill/>
          <a:ln/>
        </p:spPr>
        <p:txBody>
          <a:bodyPr wrap="square" lIns="0" tIns="0" rIns="0" bIns="0" rtlCol="0" anchor="ctr"/>
          <a:lstStyle/>
          <a:p>
            <a:pPr>
              <a:lnSpc>
                <a:spcPct val="130000"/>
              </a:lnSpc>
            </a:pPr>
            <a:r>
              <a:rPr lang="en-US" sz="1600" b="1" kern="0" spc="80" dirty="0">
                <a:solidFill>
                  <a:srgbClr val="2563EB"/>
                </a:solidFill>
                <a:latin typeface="MiSans" pitchFamily="34" charset="0"/>
                <a:ea typeface="MiSans" pitchFamily="34" charset="-122"/>
                <a:cs typeface="MiSans" pitchFamily="34" charset="-120"/>
              </a:rPr>
              <a:t>CORE TOPIC</a:t>
            </a:r>
            <a:endParaRPr lang="en-US" sz="1600" dirty="0"/>
          </a:p>
        </p:txBody>
      </p:sp>
      <p:sp>
        <p:nvSpPr>
          <p:cNvPr id="4" name="Text 2"/>
          <p:cNvSpPr/>
          <p:nvPr/>
        </p:nvSpPr>
        <p:spPr>
          <a:xfrm>
            <a:off x="508000" y="1016000"/>
            <a:ext cx="15468600" cy="508000"/>
          </a:xfrm>
          <a:prstGeom prst="rect">
            <a:avLst/>
          </a:prstGeom>
          <a:noFill/>
          <a:ln/>
        </p:spPr>
        <p:txBody>
          <a:bodyPr wrap="square" lIns="0" tIns="0" rIns="0" bIns="0" rtlCol="0" anchor="ctr"/>
          <a:lstStyle/>
          <a:p>
            <a:pPr>
              <a:lnSpc>
                <a:spcPct val="90000"/>
              </a:lnSpc>
            </a:pPr>
            <a:r>
              <a:rPr lang="en-US" sz="3600" b="1" dirty="0">
                <a:solidFill>
                  <a:srgbClr val="1E293B"/>
                </a:solidFill>
                <a:latin typeface="MiSans" pitchFamily="34" charset="0"/>
                <a:ea typeface="MiSans" pitchFamily="34" charset="-122"/>
                <a:cs typeface="MiSans" pitchFamily="34" charset="-120"/>
              </a:rPr>
              <a:t>赛题定位: 开源项目与社区数据洞察</a:t>
            </a:r>
            <a:endParaRPr lang="en-US" sz="1600" dirty="0"/>
          </a:p>
        </p:txBody>
      </p:sp>
      <p:sp>
        <p:nvSpPr>
          <p:cNvPr id="5" name="Shape 3"/>
          <p:cNvSpPr/>
          <p:nvPr/>
        </p:nvSpPr>
        <p:spPr>
          <a:xfrm>
            <a:off x="508000" y="1828800"/>
            <a:ext cx="10071100" cy="2743200"/>
          </a:xfrm>
          <a:custGeom>
            <a:avLst/>
            <a:gdLst/>
            <a:ahLst/>
            <a:cxnLst/>
            <a:rect l="l" t="t" r="r" b="b"/>
            <a:pathLst>
              <a:path w="10071100" h="2743200">
                <a:moveTo>
                  <a:pt x="152412" y="0"/>
                </a:moveTo>
                <a:lnTo>
                  <a:pt x="9918688" y="0"/>
                </a:lnTo>
                <a:cubicBezTo>
                  <a:pt x="10002863" y="0"/>
                  <a:pt x="10071100" y="68237"/>
                  <a:pt x="10071100" y="152412"/>
                </a:cubicBezTo>
                <a:lnTo>
                  <a:pt x="10071100" y="2590788"/>
                </a:lnTo>
                <a:cubicBezTo>
                  <a:pt x="10071100" y="2674963"/>
                  <a:pt x="10002863" y="2743200"/>
                  <a:pt x="9918688" y="2743200"/>
                </a:cubicBezTo>
                <a:lnTo>
                  <a:pt x="152412" y="2743200"/>
                </a:lnTo>
                <a:cubicBezTo>
                  <a:pt x="68237" y="2743200"/>
                  <a:pt x="0" y="2674963"/>
                  <a:pt x="0" y="2590788"/>
                </a:cubicBezTo>
                <a:lnTo>
                  <a:pt x="0" y="152412"/>
                </a:lnTo>
                <a:cubicBezTo>
                  <a:pt x="0" y="68294"/>
                  <a:pt x="68294" y="0"/>
                  <a:pt x="152412" y="0"/>
                </a:cubicBezTo>
                <a:close/>
              </a:path>
            </a:pathLst>
          </a:custGeom>
          <a:solidFill>
            <a:srgbClr val="2563EB"/>
          </a:solidFill>
          <a:ln/>
          <a:effectLst>
            <a:outerShdw blurRad="190500" dist="127000" dir="5400000" algn="bl" rotWithShape="0">
              <a:srgbClr val="000000">
                <a:alpha val="10196"/>
              </a:srgbClr>
            </a:outerShdw>
          </a:effectLst>
        </p:spPr>
        <p:txBody>
          <a:bodyPr/>
          <a:lstStyle/>
          <a:p>
            <a:endParaRPr lang="zh-CN" altLang="en-US"/>
          </a:p>
        </p:txBody>
      </p:sp>
      <p:sp>
        <p:nvSpPr>
          <p:cNvPr id="6" name="Shape 4"/>
          <p:cNvSpPr/>
          <p:nvPr/>
        </p:nvSpPr>
        <p:spPr>
          <a:xfrm>
            <a:off x="863600" y="2133600"/>
            <a:ext cx="381000" cy="381000"/>
          </a:xfrm>
          <a:custGeom>
            <a:avLst/>
            <a:gdLst/>
            <a:ahLst/>
            <a:cxnLst/>
            <a:rect l="l" t="t" r="r" b="b"/>
            <a:pathLst>
              <a:path w="381000" h="381000">
                <a:moveTo>
                  <a:pt x="333375" y="190500"/>
                </a:moveTo>
                <a:cubicBezTo>
                  <a:pt x="333375" y="111645"/>
                  <a:pt x="269355" y="47625"/>
                  <a:pt x="190500" y="47625"/>
                </a:cubicBezTo>
                <a:cubicBezTo>
                  <a:pt x="111645" y="47625"/>
                  <a:pt x="47625" y="111645"/>
                  <a:pt x="47625" y="190500"/>
                </a:cubicBezTo>
                <a:cubicBezTo>
                  <a:pt x="47625" y="269355"/>
                  <a:pt x="111645" y="333375"/>
                  <a:pt x="190500" y="333375"/>
                </a:cubicBezTo>
                <a:cubicBezTo>
                  <a:pt x="269355" y="333375"/>
                  <a:pt x="333375" y="269355"/>
                  <a:pt x="333375" y="190500"/>
                </a:cubicBezTo>
                <a:close/>
                <a:moveTo>
                  <a:pt x="0" y="190500"/>
                </a:moveTo>
                <a:cubicBezTo>
                  <a:pt x="0" y="85360"/>
                  <a:pt x="85360" y="0"/>
                  <a:pt x="190500" y="0"/>
                </a:cubicBezTo>
                <a:cubicBezTo>
                  <a:pt x="295640" y="0"/>
                  <a:pt x="381000" y="85360"/>
                  <a:pt x="381000" y="190500"/>
                </a:cubicBezTo>
                <a:cubicBezTo>
                  <a:pt x="381000" y="295640"/>
                  <a:pt x="295640" y="381000"/>
                  <a:pt x="190500" y="381000"/>
                </a:cubicBezTo>
                <a:cubicBezTo>
                  <a:pt x="85360" y="381000"/>
                  <a:pt x="0" y="295640"/>
                  <a:pt x="0" y="190500"/>
                </a:cubicBezTo>
                <a:close/>
                <a:moveTo>
                  <a:pt x="190500" y="250031"/>
                </a:moveTo>
                <a:cubicBezTo>
                  <a:pt x="223356" y="250031"/>
                  <a:pt x="250031" y="223356"/>
                  <a:pt x="250031" y="190500"/>
                </a:cubicBezTo>
                <a:cubicBezTo>
                  <a:pt x="250031" y="157644"/>
                  <a:pt x="223356" y="130969"/>
                  <a:pt x="190500" y="130969"/>
                </a:cubicBezTo>
                <a:cubicBezTo>
                  <a:pt x="157644" y="130969"/>
                  <a:pt x="130969" y="157644"/>
                  <a:pt x="130969" y="190500"/>
                </a:cubicBezTo>
                <a:cubicBezTo>
                  <a:pt x="130969" y="223356"/>
                  <a:pt x="157644" y="250031"/>
                  <a:pt x="190500" y="250031"/>
                </a:cubicBezTo>
                <a:close/>
                <a:moveTo>
                  <a:pt x="190500" y="83344"/>
                </a:moveTo>
                <a:cubicBezTo>
                  <a:pt x="249641" y="83344"/>
                  <a:pt x="297656" y="131359"/>
                  <a:pt x="297656" y="190500"/>
                </a:cubicBezTo>
                <a:cubicBezTo>
                  <a:pt x="297656" y="249641"/>
                  <a:pt x="249641" y="297656"/>
                  <a:pt x="190500" y="297656"/>
                </a:cubicBezTo>
                <a:cubicBezTo>
                  <a:pt x="131359" y="297656"/>
                  <a:pt x="83344" y="249641"/>
                  <a:pt x="83344" y="190500"/>
                </a:cubicBezTo>
                <a:cubicBezTo>
                  <a:pt x="83344" y="131359"/>
                  <a:pt x="131359" y="83344"/>
                  <a:pt x="190500" y="83344"/>
                </a:cubicBezTo>
                <a:close/>
                <a:moveTo>
                  <a:pt x="166688" y="190500"/>
                </a:moveTo>
                <a:cubicBezTo>
                  <a:pt x="166688" y="177358"/>
                  <a:pt x="177358" y="166688"/>
                  <a:pt x="190500" y="166688"/>
                </a:cubicBezTo>
                <a:cubicBezTo>
                  <a:pt x="203642" y="166688"/>
                  <a:pt x="214313" y="177358"/>
                  <a:pt x="214313" y="190500"/>
                </a:cubicBezTo>
                <a:cubicBezTo>
                  <a:pt x="214313" y="203642"/>
                  <a:pt x="203642" y="214313"/>
                  <a:pt x="190500" y="214313"/>
                </a:cubicBezTo>
                <a:cubicBezTo>
                  <a:pt x="177358" y="214313"/>
                  <a:pt x="166688" y="203642"/>
                  <a:pt x="166688" y="190500"/>
                </a:cubicBezTo>
                <a:close/>
              </a:path>
            </a:pathLst>
          </a:custGeom>
          <a:solidFill>
            <a:srgbClr val="FFFFFF"/>
          </a:solidFill>
          <a:ln/>
        </p:spPr>
        <p:txBody>
          <a:bodyPr/>
          <a:lstStyle/>
          <a:p>
            <a:endParaRPr lang="zh-CN" altLang="en-US"/>
          </a:p>
        </p:txBody>
      </p:sp>
      <p:sp>
        <p:nvSpPr>
          <p:cNvPr id="7" name="Text 5"/>
          <p:cNvSpPr/>
          <p:nvPr/>
        </p:nvSpPr>
        <p:spPr>
          <a:xfrm>
            <a:off x="1492250" y="2133600"/>
            <a:ext cx="4216400" cy="406400"/>
          </a:xfrm>
          <a:prstGeom prst="rect">
            <a:avLst/>
          </a:prstGeom>
          <a:noFill/>
          <a:ln/>
        </p:spPr>
        <p:txBody>
          <a:bodyPr wrap="square" lIns="0" tIns="0" rIns="0" bIns="0" rtlCol="0" anchor="ctr"/>
          <a:lstStyle/>
          <a:p>
            <a:pPr>
              <a:lnSpc>
                <a:spcPct val="110000"/>
              </a:lnSpc>
            </a:pPr>
            <a:r>
              <a:rPr lang="en-US" sz="2400" b="1" dirty="0">
                <a:solidFill>
                  <a:srgbClr val="FFFFFF"/>
                </a:solidFill>
                <a:latin typeface="MiSans" pitchFamily="34" charset="0"/>
                <a:ea typeface="MiSans" pitchFamily="34" charset="-122"/>
                <a:cs typeface="MiSans" pitchFamily="34" charset="-120"/>
              </a:rPr>
              <a:t>核心赛题选择</a:t>
            </a:r>
            <a:endParaRPr lang="en-US" sz="1600" dirty="0"/>
          </a:p>
        </p:txBody>
      </p:sp>
      <p:sp>
        <p:nvSpPr>
          <p:cNvPr id="8" name="Text 6"/>
          <p:cNvSpPr/>
          <p:nvPr/>
        </p:nvSpPr>
        <p:spPr>
          <a:xfrm>
            <a:off x="1492250" y="2641600"/>
            <a:ext cx="4165600" cy="330200"/>
          </a:xfrm>
          <a:prstGeom prst="rect">
            <a:avLst/>
          </a:prstGeom>
          <a:noFill/>
          <a:ln/>
        </p:spPr>
        <p:txBody>
          <a:bodyPr wrap="square" lIns="0" tIns="0" rIns="0" bIns="0" rtlCol="0" anchor="ctr"/>
          <a:lstStyle/>
          <a:p>
            <a:pPr>
              <a:lnSpc>
                <a:spcPct val="140000"/>
              </a:lnSpc>
            </a:pPr>
            <a:r>
              <a:rPr lang="en-US" sz="1600" dirty="0">
                <a:solidFill>
                  <a:srgbClr val="FFFFFF">
                    <a:alpha val="90000"/>
                  </a:srgbClr>
                </a:solidFill>
                <a:latin typeface="MiSans" pitchFamily="34" charset="0"/>
                <a:ea typeface="MiSans" pitchFamily="34" charset="-122"/>
                <a:cs typeface="MiSans" pitchFamily="34" charset="-120"/>
              </a:rPr>
              <a:t>开源项目与社区的数据洞察工具与可视化作品</a:t>
            </a:r>
            <a:endParaRPr lang="en-US" sz="1600" dirty="0"/>
          </a:p>
        </p:txBody>
      </p:sp>
      <p:sp>
        <p:nvSpPr>
          <p:cNvPr id="9" name="Shape 7"/>
          <p:cNvSpPr/>
          <p:nvPr/>
        </p:nvSpPr>
        <p:spPr>
          <a:xfrm>
            <a:off x="812800" y="3180443"/>
            <a:ext cx="9461500" cy="10886"/>
          </a:xfrm>
          <a:custGeom>
            <a:avLst/>
            <a:gdLst/>
            <a:ahLst/>
            <a:cxnLst/>
            <a:rect l="l" t="t" r="r" b="b"/>
            <a:pathLst>
              <a:path w="9461500" h="10886">
                <a:moveTo>
                  <a:pt x="0" y="0"/>
                </a:moveTo>
                <a:lnTo>
                  <a:pt x="9461500" y="0"/>
                </a:lnTo>
                <a:lnTo>
                  <a:pt x="9461500" y="10886"/>
                </a:lnTo>
                <a:lnTo>
                  <a:pt x="0" y="10886"/>
                </a:lnTo>
                <a:lnTo>
                  <a:pt x="0" y="0"/>
                </a:lnTo>
                <a:close/>
              </a:path>
            </a:pathLst>
          </a:custGeom>
          <a:solidFill>
            <a:srgbClr val="FFFFFF">
              <a:alpha val="20000"/>
            </a:srgbClr>
          </a:solidFill>
          <a:ln/>
        </p:spPr>
        <p:txBody>
          <a:bodyPr/>
          <a:lstStyle/>
          <a:p>
            <a:endParaRPr lang="zh-CN" altLang="en-US"/>
          </a:p>
        </p:txBody>
      </p:sp>
      <p:sp>
        <p:nvSpPr>
          <p:cNvPr id="10" name="Text 8"/>
          <p:cNvSpPr/>
          <p:nvPr/>
        </p:nvSpPr>
        <p:spPr>
          <a:xfrm>
            <a:off x="812800" y="3389085"/>
            <a:ext cx="9563100" cy="660400"/>
          </a:xfrm>
          <a:prstGeom prst="rect">
            <a:avLst/>
          </a:prstGeom>
          <a:noFill/>
          <a:ln/>
        </p:spPr>
        <p:txBody>
          <a:bodyPr wrap="square" lIns="0" tIns="0" rIns="0" bIns="0" rtlCol="0" anchor="ctr"/>
          <a:lstStyle/>
          <a:p>
            <a:pPr>
              <a:lnSpc>
                <a:spcPct val="140000"/>
              </a:lnSpc>
            </a:pPr>
            <a:r>
              <a:rPr lang="en-US" sz="1600" dirty="0">
                <a:solidFill>
                  <a:srgbClr val="FFFFFF"/>
                </a:solidFill>
                <a:latin typeface="MiSans" pitchFamily="34" charset="0"/>
                <a:ea typeface="MiSans" pitchFamily="34" charset="-122"/>
                <a:cs typeface="MiSans" pitchFamily="34" charset="-120"/>
              </a:rPr>
              <a:t>通过整合</a:t>
            </a:r>
            <a:r>
              <a:rPr lang="en-US" sz="1600" dirty="0">
                <a:solidFill>
                  <a:srgbClr val="FFFFFF"/>
                </a:solidFill>
                <a:highlight>
                  <a:srgbClr val="FFFFFF">
                    <a:alpha val="20000"/>
                  </a:srgbClr>
                </a:highlight>
                <a:latin typeface="MiSans" pitchFamily="34" charset="0"/>
                <a:ea typeface="MiSans" pitchFamily="34" charset="-122"/>
                <a:cs typeface="MiSans" pitchFamily="34" charset="-120"/>
              </a:rPr>
              <a:t> OpenDigger开源数据 </a:t>
            </a:r>
            <a:r>
              <a:rPr lang="en-US" sz="1600" dirty="0">
                <a:solidFill>
                  <a:srgbClr val="FFFFFF"/>
                </a:solidFill>
                <a:latin typeface="MiSans" pitchFamily="34" charset="0"/>
                <a:ea typeface="MiSans" pitchFamily="34" charset="-122"/>
                <a:cs typeface="MiSans" pitchFamily="34" charset="-120"/>
              </a:rPr>
              <a:t>与</a:t>
            </a:r>
            <a:r>
              <a:rPr lang="en-US" sz="1600" dirty="0">
                <a:solidFill>
                  <a:srgbClr val="FFFFFF"/>
                </a:solidFill>
                <a:highlight>
                  <a:srgbClr val="FFFFFF">
                    <a:alpha val="20000"/>
                  </a:srgbClr>
                </a:highlight>
                <a:latin typeface="MiSans" pitchFamily="34" charset="0"/>
                <a:ea typeface="MiSans" pitchFamily="34" charset="-122"/>
                <a:cs typeface="MiSans" pitchFamily="34" charset="-120"/>
              </a:rPr>
              <a:t> 就业市场信息 </a:t>
            </a:r>
            <a:r>
              <a:rPr lang="en-US" sz="1600" dirty="0">
                <a:solidFill>
                  <a:srgbClr val="FFFFFF"/>
                </a:solidFill>
                <a:latin typeface="MiSans" pitchFamily="34" charset="0"/>
                <a:ea typeface="MiSans" pitchFamily="34" charset="-122"/>
                <a:cs typeface="MiSans" pitchFamily="34" charset="-120"/>
              </a:rPr>
              <a:t>,构建一套可视化的开源技术趋势分析系统,为计算机专业学生提供职业规划的决策支持。</a:t>
            </a:r>
            <a:endParaRPr lang="en-US" sz="1600" dirty="0"/>
          </a:p>
        </p:txBody>
      </p:sp>
      <p:sp>
        <p:nvSpPr>
          <p:cNvPr id="11" name="Shape 9"/>
          <p:cNvSpPr/>
          <p:nvPr/>
        </p:nvSpPr>
        <p:spPr>
          <a:xfrm>
            <a:off x="10849996" y="1841500"/>
            <a:ext cx="4889500" cy="2717800"/>
          </a:xfrm>
          <a:custGeom>
            <a:avLst/>
            <a:gdLst/>
            <a:ahLst/>
            <a:cxnLst/>
            <a:rect l="l" t="t" r="r" b="b"/>
            <a:pathLst>
              <a:path w="4889500" h="2717800">
                <a:moveTo>
                  <a:pt x="152387" y="0"/>
                </a:moveTo>
                <a:lnTo>
                  <a:pt x="4737113" y="0"/>
                </a:lnTo>
                <a:cubicBezTo>
                  <a:pt x="4821274" y="0"/>
                  <a:pt x="4889500" y="68226"/>
                  <a:pt x="4889500" y="152387"/>
                </a:cubicBezTo>
                <a:lnTo>
                  <a:pt x="4889500" y="2565413"/>
                </a:lnTo>
                <a:cubicBezTo>
                  <a:pt x="4889500" y="2649574"/>
                  <a:pt x="4821274" y="2717800"/>
                  <a:pt x="4737113" y="2717800"/>
                </a:cubicBezTo>
                <a:lnTo>
                  <a:pt x="152387" y="2717800"/>
                </a:lnTo>
                <a:cubicBezTo>
                  <a:pt x="68226" y="2717800"/>
                  <a:pt x="0" y="2649574"/>
                  <a:pt x="0" y="2565413"/>
                </a:cubicBezTo>
                <a:lnTo>
                  <a:pt x="0" y="152387"/>
                </a:lnTo>
                <a:cubicBezTo>
                  <a:pt x="0" y="68226"/>
                  <a:pt x="68226" y="0"/>
                  <a:pt x="152387" y="0"/>
                </a:cubicBezTo>
                <a:close/>
              </a:path>
            </a:pathLst>
          </a:custGeom>
          <a:solidFill>
            <a:srgbClr val="F8FAFC"/>
          </a:solidFill>
          <a:ln w="25400">
            <a:solidFill>
              <a:srgbClr val="2563EB"/>
            </a:solidFill>
            <a:prstDash val="solid"/>
          </a:ln>
        </p:spPr>
        <p:txBody>
          <a:bodyPr/>
          <a:lstStyle/>
          <a:p>
            <a:endParaRPr lang="zh-CN" altLang="en-US"/>
          </a:p>
        </p:txBody>
      </p:sp>
      <p:sp>
        <p:nvSpPr>
          <p:cNvPr id="12" name="Text 10"/>
          <p:cNvSpPr/>
          <p:nvPr/>
        </p:nvSpPr>
        <p:spPr>
          <a:xfrm>
            <a:off x="11167496" y="2159000"/>
            <a:ext cx="4381500" cy="355600"/>
          </a:xfrm>
          <a:prstGeom prst="rect">
            <a:avLst/>
          </a:prstGeom>
          <a:noFill/>
          <a:ln/>
        </p:spPr>
        <p:txBody>
          <a:bodyPr wrap="square" lIns="0" tIns="0" rIns="0" bIns="0" rtlCol="0" anchor="ctr"/>
          <a:lstStyle/>
          <a:p>
            <a:pPr>
              <a:lnSpc>
                <a:spcPct val="120000"/>
              </a:lnSpc>
            </a:pPr>
            <a:r>
              <a:rPr lang="en-US" sz="2000" b="1" dirty="0">
                <a:solidFill>
                  <a:srgbClr val="1E293B"/>
                </a:solidFill>
                <a:latin typeface="MiSans" pitchFamily="34" charset="0"/>
                <a:ea typeface="MiSans" pitchFamily="34" charset="-122"/>
                <a:cs typeface="MiSans" pitchFamily="34" charset="-120"/>
              </a:rPr>
              <a:t>技术路线</a:t>
            </a:r>
            <a:endParaRPr lang="en-US" sz="1600" dirty="0"/>
          </a:p>
        </p:txBody>
      </p:sp>
      <p:sp>
        <p:nvSpPr>
          <p:cNvPr id="13" name="Shape 11"/>
          <p:cNvSpPr/>
          <p:nvPr/>
        </p:nvSpPr>
        <p:spPr>
          <a:xfrm>
            <a:off x="11167496" y="2717800"/>
            <a:ext cx="406400" cy="406400"/>
          </a:xfrm>
          <a:custGeom>
            <a:avLst/>
            <a:gdLst/>
            <a:ahLst/>
            <a:cxnLst/>
            <a:rect l="l" t="t" r="r" b="b"/>
            <a:pathLst>
              <a:path w="406400" h="406400">
                <a:moveTo>
                  <a:pt x="50800" y="0"/>
                </a:moveTo>
                <a:lnTo>
                  <a:pt x="355600" y="0"/>
                </a:lnTo>
                <a:cubicBezTo>
                  <a:pt x="383637" y="0"/>
                  <a:pt x="406400" y="22763"/>
                  <a:pt x="406400" y="50800"/>
                </a:cubicBezTo>
                <a:lnTo>
                  <a:pt x="406400" y="355600"/>
                </a:lnTo>
                <a:cubicBezTo>
                  <a:pt x="406400" y="383637"/>
                  <a:pt x="383637" y="406400"/>
                  <a:pt x="355600" y="406400"/>
                </a:cubicBezTo>
                <a:lnTo>
                  <a:pt x="50800" y="406400"/>
                </a:lnTo>
                <a:cubicBezTo>
                  <a:pt x="22763" y="406400"/>
                  <a:pt x="0" y="383637"/>
                  <a:pt x="0" y="355600"/>
                </a:cubicBezTo>
                <a:lnTo>
                  <a:pt x="0" y="50800"/>
                </a:lnTo>
                <a:cubicBezTo>
                  <a:pt x="0" y="22763"/>
                  <a:pt x="22763" y="0"/>
                  <a:pt x="50800" y="0"/>
                </a:cubicBezTo>
                <a:close/>
              </a:path>
            </a:pathLst>
          </a:custGeom>
          <a:solidFill>
            <a:srgbClr val="2563EB"/>
          </a:solidFill>
          <a:ln/>
        </p:spPr>
        <p:txBody>
          <a:bodyPr/>
          <a:lstStyle/>
          <a:p>
            <a:endParaRPr lang="zh-CN" altLang="en-US"/>
          </a:p>
        </p:txBody>
      </p:sp>
      <p:sp>
        <p:nvSpPr>
          <p:cNvPr id="14" name="Text 12"/>
          <p:cNvSpPr/>
          <p:nvPr/>
        </p:nvSpPr>
        <p:spPr>
          <a:xfrm>
            <a:off x="11123046" y="2717800"/>
            <a:ext cx="495300" cy="406400"/>
          </a:xfrm>
          <a:prstGeom prst="rect">
            <a:avLst/>
          </a:prstGeom>
          <a:noFill/>
          <a:ln/>
        </p:spPr>
        <p:txBody>
          <a:bodyPr wrap="square" lIns="0" tIns="0" rIns="0" bIns="0" rtlCol="0" anchor="ctr"/>
          <a:lstStyle/>
          <a:p>
            <a:pPr algn="ctr">
              <a:lnSpc>
                <a:spcPct val="120000"/>
              </a:lnSpc>
            </a:pPr>
            <a:r>
              <a:rPr lang="en-US" sz="1400" b="1" dirty="0">
                <a:solidFill>
                  <a:srgbClr val="FFFFFF"/>
                </a:solidFill>
                <a:latin typeface="MiSans" pitchFamily="34" charset="0"/>
                <a:ea typeface="MiSans" pitchFamily="34" charset="-122"/>
                <a:cs typeface="MiSans" pitchFamily="34" charset="-120"/>
              </a:rPr>
              <a:t>01</a:t>
            </a:r>
            <a:endParaRPr lang="en-US" sz="1600" dirty="0"/>
          </a:p>
        </p:txBody>
      </p:sp>
      <p:sp>
        <p:nvSpPr>
          <p:cNvPr id="15" name="Text 13"/>
          <p:cNvSpPr/>
          <p:nvPr/>
        </p:nvSpPr>
        <p:spPr>
          <a:xfrm>
            <a:off x="11726296" y="2768600"/>
            <a:ext cx="1930400" cy="304800"/>
          </a:xfrm>
          <a:prstGeom prst="rect">
            <a:avLst/>
          </a:prstGeom>
          <a:noFill/>
          <a:ln/>
        </p:spPr>
        <p:txBody>
          <a:bodyPr wrap="square" lIns="0" tIns="0" rIns="0" bIns="0" rtlCol="0" anchor="ctr"/>
          <a:lstStyle/>
          <a:p>
            <a:pPr>
              <a:lnSpc>
                <a:spcPct val="130000"/>
              </a:lnSpc>
            </a:pPr>
            <a:r>
              <a:rPr lang="en-US" sz="1600" dirty="0">
                <a:solidFill>
                  <a:srgbClr val="1E293B"/>
                </a:solidFill>
                <a:latin typeface="MiSans" pitchFamily="34" charset="0"/>
                <a:ea typeface="MiSans" pitchFamily="34" charset="-122"/>
                <a:cs typeface="MiSans" pitchFamily="34" charset="-120"/>
              </a:rPr>
              <a:t>开源技术栈热度洞察</a:t>
            </a:r>
            <a:endParaRPr lang="en-US" sz="1600" dirty="0"/>
          </a:p>
        </p:txBody>
      </p:sp>
      <p:sp>
        <p:nvSpPr>
          <p:cNvPr id="16" name="Shape 14"/>
          <p:cNvSpPr/>
          <p:nvPr/>
        </p:nvSpPr>
        <p:spPr>
          <a:xfrm>
            <a:off x="11167496" y="3276600"/>
            <a:ext cx="406400" cy="406400"/>
          </a:xfrm>
          <a:custGeom>
            <a:avLst/>
            <a:gdLst/>
            <a:ahLst/>
            <a:cxnLst/>
            <a:rect l="l" t="t" r="r" b="b"/>
            <a:pathLst>
              <a:path w="406400" h="406400">
                <a:moveTo>
                  <a:pt x="50800" y="0"/>
                </a:moveTo>
                <a:lnTo>
                  <a:pt x="355600" y="0"/>
                </a:lnTo>
                <a:cubicBezTo>
                  <a:pt x="383637" y="0"/>
                  <a:pt x="406400" y="22763"/>
                  <a:pt x="406400" y="50800"/>
                </a:cubicBezTo>
                <a:lnTo>
                  <a:pt x="406400" y="355600"/>
                </a:lnTo>
                <a:cubicBezTo>
                  <a:pt x="406400" y="383637"/>
                  <a:pt x="383637" y="406400"/>
                  <a:pt x="355600" y="406400"/>
                </a:cubicBezTo>
                <a:lnTo>
                  <a:pt x="50800" y="406400"/>
                </a:lnTo>
                <a:cubicBezTo>
                  <a:pt x="22763" y="406400"/>
                  <a:pt x="0" y="383637"/>
                  <a:pt x="0" y="355600"/>
                </a:cubicBezTo>
                <a:lnTo>
                  <a:pt x="0" y="50800"/>
                </a:lnTo>
                <a:cubicBezTo>
                  <a:pt x="0" y="22763"/>
                  <a:pt x="22763" y="0"/>
                  <a:pt x="50800" y="0"/>
                </a:cubicBezTo>
                <a:close/>
              </a:path>
            </a:pathLst>
          </a:custGeom>
          <a:solidFill>
            <a:srgbClr val="0EA5E9"/>
          </a:solidFill>
          <a:ln/>
        </p:spPr>
        <p:txBody>
          <a:bodyPr/>
          <a:lstStyle/>
          <a:p>
            <a:endParaRPr lang="zh-CN" altLang="en-US"/>
          </a:p>
        </p:txBody>
      </p:sp>
      <p:sp>
        <p:nvSpPr>
          <p:cNvPr id="17" name="Text 15"/>
          <p:cNvSpPr/>
          <p:nvPr/>
        </p:nvSpPr>
        <p:spPr>
          <a:xfrm>
            <a:off x="11123046" y="3276600"/>
            <a:ext cx="495300" cy="406400"/>
          </a:xfrm>
          <a:prstGeom prst="rect">
            <a:avLst/>
          </a:prstGeom>
          <a:noFill/>
          <a:ln/>
        </p:spPr>
        <p:txBody>
          <a:bodyPr wrap="square" lIns="0" tIns="0" rIns="0" bIns="0" rtlCol="0" anchor="ctr"/>
          <a:lstStyle/>
          <a:p>
            <a:pPr algn="ctr">
              <a:lnSpc>
                <a:spcPct val="120000"/>
              </a:lnSpc>
            </a:pPr>
            <a:r>
              <a:rPr lang="en-US" sz="1400" b="1" dirty="0">
                <a:solidFill>
                  <a:srgbClr val="FFFFFF"/>
                </a:solidFill>
                <a:latin typeface="MiSans" pitchFamily="34" charset="0"/>
                <a:ea typeface="MiSans" pitchFamily="34" charset="-122"/>
                <a:cs typeface="MiSans" pitchFamily="34" charset="-120"/>
              </a:rPr>
              <a:t>02</a:t>
            </a:r>
            <a:endParaRPr lang="en-US" sz="1600" dirty="0"/>
          </a:p>
        </p:txBody>
      </p:sp>
      <p:sp>
        <p:nvSpPr>
          <p:cNvPr id="18" name="Text 16"/>
          <p:cNvSpPr/>
          <p:nvPr/>
        </p:nvSpPr>
        <p:spPr>
          <a:xfrm>
            <a:off x="11726296" y="3327400"/>
            <a:ext cx="1320800" cy="304800"/>
          </a:xfrm>
          <a:prstGeom prst="rect">
            <a:avLst/>
          </a:prstGeom>
          <a:noFill/>
          <a:ln/>
        </p:spPr>
        <p:txBody>
          <a:bodyPr wrap="square" lIns="0" tIns="0" rIns="0" bIns="0" rtlCol="0" anchor="ctr"/>
          <a:lstStyle/>
          <a:p>
            <a:pPr>
              <a:lnSpc>
                <a:spcPct val="130000"/>
              </a:lnSpc>
            </a:pPr>
            <a:r>
              <a:rPr lang="en-US" sz="1600" dirty="0">
                <a:solidFill>
                  <a:srgbClr val="1E293B"/>
                </a:solidFill>
                <a:latin typeface="MiSans" pitchFamily="34" charset="0"/>
                <a:ea typeface="MiSans" pitchFamily="34" charset="-122"/>
                <a:cs typeface="MiSans" pitchFamily="34" charset="-120"/>
              </a:rPr>
              <a:t>市场价值验证</a:t>
            </a:r>
            <a:endParaRPr lang="en-US" sz="1600" dirty="0"/>
          </a:p>
        </p:txBody>
      </p:sp>
      <p:sp>
        <p:nvSpPr>
          <p:cNvPr id="19" name="Shape 17"/>
          <p:cNvSpPr/>
          <p:nvPr/>
        </p:nvSpPr>
        <p:spPr>
          <a:xfrm>
            <a:off x="11167496" y="3835400"/>
            <a:ext cx="406400" cy="406400"/>
          </a:xfrm>
          <a:custGeom>
            <a:avLst/>
            <a:gdLst/>
            <a:ahLst/>
            <a:cxnLst/>
            <a:rect l="l" t="t" r="r" b="b"/>
            <a:pathLst>
              <a:path w="406400" h="406400">
                <a:moveTo>
                  <a:pt x="50800" y="0"/>
                </a:moveTo>
                <a:lnTo>
                  <a:pt x="355600" y="0"/>
                </a:lnTo>
                <a:cubicBezTo>
                  <a:pt x="383637" y="0"/>
                  <a:pt x="406400" y="22763"/>
                  <a:pt x="406400" y="50800"/>
                </a:cubicBezTo>
                <a:lnTo>
                  <a:pt x="406400" y="355600"/>
                </a:lnTo>
                <a:cubicBezTo>
                  <a:pt x="406400" y="383637"/>
                  <a:pt x="383637" y="406400"/>
                  <a:pt x="355600" y="406400"/>
                </a:cubicBezTo>
                <a:lnTo>
                  <a:pt x="50800" y="406400"/>
                </a:lnTo>
                <a:cubicBezTo>
                  <a:pt x="22763" y="406400"/>
                  <a:pt x="0" y="383637"/>
                  <a:pt x="0" y="355600"/>
                </a:cubicBezTo>
                <a:lnTo>
                  <a:pt x="0" y="50800"/>
                </a:lnTo>
                <a:cubicBezTo>
                  <a:pt x="0" y="22763"/>
                  <a:pt x="22763" y="0"/>
                  <a:pt x="50800" y="0"/>
                </a:cubicBezTo>
                <a:close/>
              </a:path>
            </a:pathLst>
          </a:custGeom>
          <a:solidFill>
            <a:srgbClr val="64748B"/>
          </a:solidFill>
          <a:ln/>
        </p:spPr>
        <p:txBody>
          <a:bodyPr/>
          <a:lstStyle/>
          <a:p>
            <a:endParaRPr lang="zh-CN" altLang="en-US"/>
          </a:p>
        </p:txBody>
      </p:sp>
      <p:sp>
        <p:nvSpPr>
          <p:cNvPr id="20" name="Text 18"/>
          <p:cNvSpPr/>
          <p:nvPr/>
        </p:nvSpPr>
        <p:spPr>
          <a:xfrm>
            <a:off x="11123046" y="3835400"/>
            <a:ext cx="495300" cy="406400"/>
          </a:xfrm>
          <a:prstGeom prst="rect">
            <a:avLst/>
          </a:prstGeom>
          <a:noFill/>
          <a:ln/>
        </p:spPr>
        <p:txBody>
          <a:bodyPr wrap="square" lIns="0" tIns="0" rIns="0" bIns="0" rtlCol="0" anchor="ctr"/>
          <a:lstStyle/>
          <a:p>
            <a:pPr algn="ctr">
              <a:lnSpc>
                <a:spcPct val="120000"/>
              </a:lnSpc>
            </a:pPr>
            <a:r>
              <a:rPr lang="en-US" sz="1400" b="1" dirty="0">
                <a:solidFill>
                  <a:srgbClr val="FFFFFF"/>
                </a:solidFill>
                <a:latin typeface="MiSans" pitchFamily="34" charset="0"/>
                <a:ea typeface="MiSans" pitchFamily="34" charset="-122"/>
                <a:cs typeface="MiSans" pitchFamily="34" charset="-120"/>
              </a:rPr>
              <a:t>03</a:t>
            </a:r>
            <a:endParaRPr lang="en-US" sz="1600" dirty="0"/>
          </a:p>
        </p:txBody>
      </p:sp>
      <p:sp>
        <p:nvSpPr>
          <p:cNvPr id="21" name="Text 19"/>
          <p:cNvSpPr/>
          <p:nvPr/>
        </p:nvSpPr>
        <p:spPr>
          <a:xfrm>
            <a:off x="11726296" y="3886200"/>
            <a:ext cx="1524000" cy="304800"/>
          </a:xfrm>
          <a:prstGeom prst="rect">
            <a:avLst/>
          </a:prstGeom>
          <a:noFill/>
          <a:ln/>
        </p:spPr>
        <p:txBody>
          <a:bodyPr wrap="square" lIns="0" tIns="0" rIns="0" bIns="0" rtlCol="0" anchor="ctr"/>
          <a:lstStyle/>
          <a:p>
            <a:pPr>
              <a:lnSpc>
                <a:spcPct val="130000"/>
              </a:lnSpc>
            </a:pPr>
            <a:r>
              <a:rPr lang="en-US" sz="1600" dirty="0">
                <a:solidFill>
                  <a:srgbClr val="1E293B"/>
                </a:solidFill>
                <a:latin typeface="MiSans" pitchFamily="34" charset="0"/>
                <a:ea typeface="MiSans" pitchFamily="34" charset="-122"/>
                <a:cs typeface="MiSans" pitchFamily="34" charset="-120"/>
              </a:rPr>
              <a:t>趋势可视化展示</a:t>
            </a:r>
            <a:endParaRPr lang="en-US" sz="1600" dirty="0"/>
          </a:p>
        </p:txBody>
      </p:sp>
      <p:sp>
        <p:nvSpPr>
          <p:cNvPr id="22" name="Shape 20"/>
          <p:cNvSpPr/>
          <p:nvPr/>
        </p:nvSpPr>
        <p:spPr>
          <a:xfrm>
            <a:off x="533400" y="4876800"/>
            <a:ext cx="4889500" cy="1676400"/>
          </a:xfrm>
          <a:custGeom>
            <a:avLst/>
            <a:gdLst/>
            <a:ahLst/>
            <a:cxnLst/>
            <a:rect l="l" t="t" r="r" b="b"/>
            <a:pathLst>
              <a:path w="4889500" h="1676400">
                <a:moveTo>
                  <a:pt x="50800" y="0"/>
                </a:moveTo>
                <a:lnTo>
                  <a:pt x="4737098" y="0"/>
                </a:lnTo>
                <a:cubicBezTo>
                  <a:pt x="4821268" y="0"/>
                  <a:pt x="4889500" y="68232"/>
                  <a:pt x="4889500" y="152402"/>
                </a:cubicBezTo>
                <a:lnTo>
                  <a:pt x="4889500" y="1523998"/>
                </a:lnTo>
                <a:cubicBezTo>
                  <a:pt x="4889500" y="1608168"/>
                  <a:pt x="4821268" y="1676400"/>
                  <a:pt x="4737098" y="1676400"/>
                </a:cubicBezTo>
                <a:lnTo>
                  <a:pt x="50800" y="1676400"/>
                </a:lnTo>
                <a:cubicBezTo>
                  <a:pt x="22763" y="1676400"/>
                  <a:pt x="0" y="1653637"/>
                  <a:pt x="0" y="1625600"/>
                </a:cubicBezTo>
                <a:lnTo>
                  <a:pt x="0" y="50800"/>
                </a:lnTo>
                <a:cubicBezTo>
                  <a:pt x="0" y="22763"/>
                  <a:pt x="22763" y="0"/>
                  <a:pt x="50800" y="0"/>
                </a:cubicBezTo>
                <a:close/>
              </a:path>
            </a:pathLst>
          </a:custGeom>
          <a:solidFill>
            <a:srgbClr val="F8FAFC"/>
          </a:solidFill>
          <a:ln/>
        </p:spPr>
        <p:txBody>
          <a:bodyPr/>
          <a:lstStyle/>
          <a:p>
            <a:endParaRPr lang="zh-CN" altLang="en-US"/>
          </a:p>
        </p:txBody>
      </p:sp>
      <p:sp>
        <p:nvSpPr>
          <p:cNvPr id="23" name="Shape 21"/>
          <p:cNvSpPr/>
          <p:nvPr/>
        </p:nvSpPr>
        <p:spPr>
          <a:xfrm>
            <a:off x="533400" y="4876800"/>
            <a:ext cx="50800" cy="1676400"/>
          </a:xfrm>
          <a:custGeom>
            <a:avLst/>
            <a:gdLst/>
            <a:ahLst/>
            <a:cxnLst/>
            <a:rect l="l" t="t" r="r" b="b"/>
            <a:pathLst>
              <a:path w="50800" h="1676400">
                <a:moveTo>
                  <a:pt x="50800" y="0"/>
                </a:moveTo>
                <a:lnTo>
                  <a:pt x="50800" y="0"/>
                </a:lnTo>
                <a:lnTo>
                  <a:pt x="50800" y="1676400"/>
                </a:lnTo>
                <a:lnTo>
                  <a:pt x="50800" y="1676400"/>
                </a:lnTo>
                <a:cubicBezTo>
                  <a:pt x="22763" y="1676400"/>
                  <a:pt x="0" y="1653637"/>
                  <a:pt x="0" y="1625600"/>
                </a:cubicBezTo>
                <a:lnTo>
                  <a:pt x="0" y="50800"/>
                </a:lnTo>
                <a:cubicBezTo>
                  <a:pt x="0" y="22763"/>
                  <a:pt x="22763" y="0"/>
                  <a:pt x="50800" y="0"/>
                </a:cubicBezTo>
                <a:close/>
              </a:path>
            </a:pathLst>
          </a:custGeom>
          <a:solidFill>
            <a:srgbClr val="2563EB"/>
          </a:solidFill>
          <a:ln/>
        </p:spPr>
        <p:txBody>
          <a:bodyPr/>
          <a:lstStyle/>
          <a:p>
            <a:endParaRPr lang="zh-CN" altLang="en-US"/>
          </a:p>
        </p:txBody>
      </p:sp>
      <p:sp>
        <p:nvSpPr>
          <p:cNvPr id="24" name="Shape 22"/>
          <p:cNvSpPr/>
          <p:nvPr/>
        </p:nvSpPr>
        <p:spPr>
          <a:xfrm>
            <a:off x="869950" y="5130800"/>
            <a:ext cx="266700" cy="304800"/>
          </a:xfrm>
          <a:custGeom>
            <a:avLst/>
            <a:gdLst/>
            <a:ahLst/>
            <a:cxnLst/>
            <a:rect l="l" t="t" r="r" b="b"/>
            <a:pathLst>
              <a:path w="266700" h="304800">
                <a:moveTo>
                  <a:pt x="95548" y="-15716"/>
                </a:moveTo>
                <a:cubicBezTo>
                  <a:pt x="101084" y="-20360"/>
                  <a:pt x="109240" y="-20181"/>
                  <a:pt x="114538" y="-15180"/>
                </a:cubicBezTo>
                <a:cubicBezTo>
                  <a:pt x="121860" y="-8275"/>
                  <a:pt x="128409" y="-655"/>
                  <a:pt x="134719" y="7084"/>
                </a:cubicBezTo>
                <a:cubicBezTo>
                  <a:pt x="142756" y="16907"/>
                  <a:pt x="152400" y="29885"/>
                  <a:pt x="161687" y="45303"/>
                </a:cubicBezTo>
                <a:cubicBezTo>
                  <a:pt x="164783" y="41255"/>
                  <a:pt x="167640" y="37683"/>
                  <a:pt x="170140" y="34647"/>
                </a:cubicBezTo>
                <a:cubicBezTo>
                  <a:pt x="170795" y="33873"/>
                  <a:pt x="171450" y="33040"/>
                  <a:pt x="172105" y="32206"/>
                </a:cubicBezTo>
                <a:cubicBezTo>
                  <a:pt x="176808" y="26372"/>
                  <a:pt x="182642" y="19050"/>
                  <a:pt x="190440" y="19050"/>
                </a:cubicBezTo>
                <a:cubicBezTo>
                  <a:pt x="198418" y="19050"/>
                  <a:pt x="204014" y="26134"/>
                  <a:pt x="208776" y="32206"/>
                </a:cubicBezTo>
                <a:cubicBezTo>
                  <a:pt x="209550" y="33218"/>
                  <a:pt x="210324" y="34171"/>
                  <a:pt x="211098" y="35064"/>
                </a:cubicBezTo>
                <a:cubicBezTo>
                  <a:pt x="217230" y="42446"/>
                  <a:pt x="225385" y="53102"/>
                  <a:pt x="233541" y="66258"/>
                </a:cubicBezTo>
                <a:cubicBezTo>
                  <a:pt x="249734" y="92393"/>
                  <a:pt x="266640" y="129600"/>
                  <a:pt x="266640" y="171390"/>
                </a:cubicBezTo>
                <a:cubicBezTo>
                  <a:pt x="266640" y="245031"/>
                  <a:pt x="206931" y="304740"/>
                  <a:pt x="133290" y="304740"/>
                </a:cubicBezTo>
                <a:cubicBezTo>
                  <a:pt x="59650" y="304740"/>
                  <a:pt x="0" y="245090"/>
                  <a:pt x="0" y="171450"/>
                </a:cubicBezTo>
                <a:cubicBezTo>
                  <a:pt x="0" y="117217"/>
                  <a:pt x="24467" y="70247"/>
                  <a:pt x="47923" y="37505"/>
                </a:cubicBezTo>
                <a:cubicBezTo>
                  <a:pt x="59769" y="21015"/>
                  <a:pt x="71557" y="7799"/>
                  <a:pt x="80427" y="-1250"/>
                </a:cubicBezTo>
                <a:cubicBezTo>
                  <a:pt x="85308" y="-6251"/>
                  <a:pt x="90249" y="-11192"/>
                  <a:pt x="95607" y="-15657"/>
                </a:cubicBezTo>
                <a:close/>
                <a:moveTo>
                  <a:pt x="134362" y="247650"/>
                </a:moveTo>
                <a:cubicBezTo>
                  <a:pt x="149423" y="247650"/>
                  <a:pt x="162758" y="243483"/>
                  <a:pt x="175320" y="235148"/>
                </a:cubicBezTo>
                <a:cubicBezTo>
                  <a:pt x="200382" y="217646"/>
                  <a:pt x="207109" y="182642"/>
                  <a:pt x="192048" y="155138"/>
                </a:cubicBezTo>
                <a:cubicBezTo>
                  <a:pt x="189369" y="149781"/>
                  <a:pt x="182523" y="149423"/>
                  <a:pt x="178653" y="153948"/>
                </a:cubicBezTo>
                <a:lnTo>
                  <a:pt x="163651" y="171390"/>
                </a:lnTo>
                <a:cubicBezTo>
                  <a:pt x="159722" y="175915"/>
                  <a:pt x="152638" y="175796"/>
                  <a:pt x="148947" y="171093"/>
                </a:cubicBezTo>
                <a:cubicBezTo>
                  <a:pt x="138648" y="157936"/>
                  <a:pt x="119717" y="133945"/>
                  <a:pt x="110073" y="121682"/>
                </a:cubicBezTo>
                <a:cubicBezTo>
                  <a:pt x="106859" y="117574"/>
                  <a:pt x="101025" y="116919"/>
                  <a:pt x="97274" y="120551"/>
                </a:cubicBezTo>
                <a:cubicBezTo>
                  <a:pt x="86380" y="131147"/>
                  <a:pt x="66615" y="154365"/>
                  <a:pt x="66615" y="182642"/>
                </a:cubicBezTo>
                <a:cubicBezTo>
                  <a:pt x="66615" y="223480"/>
                  <a:pt x="96738" y="247650"/>
                  <a:pt x="134303" y="247650"/>
                </a:cubicBezTo>
                <a:close/>
              </a:path>
            </a:pathLst>
          </a:custGeom>
          <a:solidFill>
            <a:srgbClr val="2563EB"/>
          </a:solidFill>
          <a:ln/>
        </p:spPr>
        <p:txBody>
          <a:bodyPr/>
          <a:lstStyle/>
          <a:p>
            <a:endParaRPr lang="zh-CN" altLang="en-US"/>
          </a:p>
        </p:txBody>
      </p:sp>
      <p:sp>
        <p:nvSpPr>
          <p:cNvPr id="25" name="Text 23"/>
          <p:cNvSpPr/>
          <p:nvPr/>
        </p:nvSpPr>
        <p:spPr>
          <a:xfrm>
            <a:off x="1346200" y="5130800"/>
            <a:ext cx="2171700" cy="355600"/>
          </a:xfrm>
          <a:prstGeom prst="rect">
            <a:avLst/>
          </a:prstGeom>
          <a:noFill/>
          <a:ln/>
        </p:spPr>
        <p:txBody>
          <a:bodyPr wrap="square" lIns="0" tIns="0" rIns="0" bIns="0" rtlCol="0" anchor="ctr"/>
          <a:lstStyle/>
          <a:p>
            <a:pPr>
              <a:lnSpc>
                <a:spcPct val="130000"/>
              </a:lnSpc>
            </a:pPr>
            <a:r>
              <a:rPr lang="en-US" sz="1800" b="1" dirty="0">
                <a:solidFill>
                  <a:srgbClr val="1E293B"/>
                </a:solidFill>
                <a:latin typeface="MiSans" pitchFamily="34" charset="0"/>
                <a:ea typeface="MiSans" pitchFamily="34" charset="-122"/>
                <a:cs typeface="MiSans" pitchFamily="34" charset="-120"/>
              </a:rPr>
              <a:t>开源技术栈热度洞察</a:t>
            </a:r>
            <a:endParaRPr lang="en-US" sz="1600" dirty="0"/>
          </a:p>
        </p:txBody>
      </p:sp>
      <p:sp>
        <p:nvSpPr>
          <p:cNvPr id="26" name="Text 24"/>
          <p:cNvSpPr/>
          <p:nvPr/>
        </p:nvSpPr>
        <p:spPr>
          <a:xfrm>
            <a:off x="812800" y="5638800"/>
            <a:ext cx="4457700" cy="660400"/>
          </a:xfrm>
          <a:prstGeom prst="rect">
            <a:avLst/>
          </a:prstGeom>
          <a:noFill/>
          <a:ln/>
        </p:spPr>
        <p:txBody>
          <a:bodyPr wrap="square" lIns="0" tIns="0" rIns="0" bIns="0" rtlCol="0" anchor="ctr"/>
          <a:lstStyle/>
          <a:p>
            <a:pPr>
              <a:lnSpc>
                <a:spcPct val="140000"/>
              </a:lnSpc>
            </a:pPr>
            <a:r>
              <a:rPr lang="en-US" sz="1600" dirty="0">
                <a:solidFill>
                  <a:srgbClr val="64748B"/>
                </a:solidFill>
                <a:latin typeface="MiSans" pitchFamily="34" charset="0"/>
                <a:ea typeface="MiSans" pitchFamily="34" charset="-122"/>
                <a:cs typeface="MiSans" pitchFamily="34" charset="-120"/>
              </a:rPr>
              <a:t>基于GitHub数据的实时分析,追踪编程语言流行度、框架生态健康度、开源项目活跃度指标</a:t>
            </a:r>
            <a:endParaRPr lang="en-US" sz="1600" dirty="0"/>
          </a:p>
        </p:txBody>
      </p:sp>
      <p:sp>
        <p:nvSpPr>
          <p:cNvPr id="27" name="Shape 25"/>
          <p:cNvSpPr/>
          <p:nvPr/>
        </p:nvSpPr>
        <p:spPr>
          <a:xfrm>
            <a:off x="5698048" y="4876800"/>
            <a:ext cx="4889500" cy="1676400"/>
          </a:xfrm>
          <a:custGeom>
            <a:avLst/>
            <a:gdLst/>
            <a:ahLst/>
            <a:cxnLst/>
            <a:rect l="l" t="t" r="r" b="b"/>
            <a:pathLst>
              <a:path w="4889500" h="1676400">
                <a:moveTo>
                  <a:pt x="50800" y="0"/>
                </a:moveTo>
                <a:lnTo>
                  <a:pt x="4737098" y="0"/>
                </a:lnTo>
                <a:cubicBezTo>
                  <a:pt x="4821268" y="0"/>
                  <a:pt x="4889500" y="68232"/>
                  <a:pt x="4889500" y="152402"/>
                </a:cubicBezTo>
                <a:lnTo>
                  <a:pt x="4889500" y="1523998"/>
                </a:lnTo>
                <a:cubicBezTo>
                  <a:pt x="4889500" y="1608168"/>
                  <a:pt x="4821268" y="1676400"/>
                  <a:pt x="4737098" y="1676400"/>
                </a:cubicBezTo>
                <a:lnTo>
                  <a:pt x="50800" y="1676400"/>
                </a:lnTo>
                <a:cubicBezTo>
                  <a:pt x="22763" y="1676400"/>
                  <a:pt x="0" y="1653637"/>
                  <a:pt x="0" y="1625600"/>
                </a:cubicBezTo>
                <a:lnTo>
                  <a:pt x="0" y="50800"/>
                </a:lnTo>
                <a:cubicBezTo>
                  <a:pt x="0" y="22763"/>
                  <a:pt x="22763" y="0"/>
                  <a:pt x="50800" y="0"/>
                </a:cubicBezTo>
                <a:close/>
              </a:path>
            </a:pathLst>
          </a:custGeom>
          <a:solidFill>
            <a:srgbClr val="F8FAFC"/>
          </a:solidFill>
          <a:ln/>
        </p:spPr>
        <p:txBody>
          <a:bodyPr/>
          <a:lstStyle/>
          <a:p>
            <a:endParaRPr lang="zh-CN" altLang="en-US"/>
          </a:p>
        </p:txBody>
      </p:sp>
      <p:sp>
        <p:nvSpPr>
          <p:cNvPr id="28" name="Shape 26"/>
          <p:cNvSpPr/>
          <p:nvPr/>
        </p:nvSpPr>
        <p:spPr>
          <a:xfrm>
            <a:off x="5698048" y="4876800"/>
            <a:ext cx="50800" cy="1676400"/>
          </a:xfrm>
          <a:custGeom>
            <a:avLst/>
            <a:gdLst/>
            <a:ahLst/>
            <a:cxnLst/>
            <a:rect l="l" t="t" r="r" b="b"/>
            <a:pathLst>
              <a:path w="50800" h="1676400">
                <a:moveTo>
                  <a:pt x="50800" y="0"/>
                </a:moveTo>
                <a:lnTo>
                  <a:pt x="50800" y="0"/>
                </a:lnTo>
                <a:lnTo>
                  <a:pt x="50800" y="1676400"/>
                </a:lnTo>
                <a:lnTo>
                  <a:pt x="50800" y="1676400"/>
                </a:lnTo>
                <a:cubicBezTo>
                  <a:pt x="22763" y="1676400"/>
                  <a:pt x="0" y="1653637"/>
                  <a:pt x="0" y="1625600"/>
                </a:cubicBezTo>
                <a:lnTo>
                  <a:pt x="0" y="50800"/>
                </a:lnTo>
                <a:cubicBezTo>
                  <a:pt x="0" y="22763"/>
                  <a:pt x="22763" y="0"/>
                  <a:pt x="50800" y="0"/>
                </a:cubicBezTo>
                <a:close/>
              </a:path>
            </a:pathLst>
          </a:custGeom>
          <a:solidFill>
            <a:srgbClr val="0EA5E9"/>
          </a:solidFill>
          <a:ln/>
        </p:spPr>
        <p:txBody>
          <a:bodyPr/>
          <a:lstStyle/>
          <a:p>
            <a:endParaRPr lang="zh-CN" altLang="en-US"/>
          </a:p>
        </p:txBody>
      </p:sp>
      <p:sp>
        <p:nvSpPr>
          <p:cNvPr id="29" name="Shape 27"/>
          <p:cNvSpPr/>
          <p:nvPr/>
        </p:nvSpPr>
        <p:spPr>
          <a:xfrm>
            <a:off x="6015548" y="5130800"/>
            <a:ext cx="304800" cy="304800"/>
          </a:xfrm>
          <a:custGeom>
            <a:avLst/>
            <a:gdLst/>
            <a:ahLst/>
            <a:cxnLst/>
            <a:rect l="l" t="t" r="r" b="b"/>
            <a:pathLst>
              <a:path w="304800" h="304800">
                <a:moveTo>
                  <a:pt x="38100" y="38100"/>
                </a:moveTo>
                <a:cubicBezTo>
                  <a:pt x="38100" y="27563"/>
                  <a:pt x="29587" y="19050"/>
                  <a:pt x="19050" y="19050"/>
                </a:cubicBezTo>
                <a:cubicBezTo>
                  <a:pt x="8513" y="19050"/>
                  <a:pt x="0" y="27563"/>
                  <a:pt x="0" y="38100"/>
                </a:cubicBezTo>
                <a:lnTo>
                  <a:pt x="0" y="238125"/>
                </a:lnTo>
                <a:cubicBezTo>
                  <a:pt x="0" y="264438"/>
                  <a:pt x="21312" y="285750"/>
                  <a:pt x="47625" y="285750"/>
                </a:cubicBezTo>
                <a:lnTo>
                  <a:pt x="285750" y="285750"/>
                </a:lnTo>
                <a:cubicBezTo>
                  <a:pt x="296287" y="285750"/>
                  <a:pt x="304800" y="277237"/>
                  <a:pt x="304800" y="266700"/>
                </a:cubicBezTo>
                <a:cubicBezTo>
                  <a:pt x="304800" y="256163"/>
                  <a:pt x="296287" y="247650"/>
                  <a:pt x="285750" y="247650"/>
                </a:cubicBezTo>
                <a:lnTo>
                  <a:pt x="47625" y="247650"/>
                </a:lnTo>
                <a:cubicBezTo>
                  <a:pt x="42386" y="247650"/>
                  <a:pt x="38100" y="243364"/>
                  <a:pt x="38100" y="238125"/>
                </a:cubicBezTo>
                <a:lnTo>
                  <a:pt x="38100" y="38100"/>
                </a:lnTo>
                <a:close/>
                <a:moveTo>
                  <a:pt x="280154" y="89654"/>
                </a:moveTo>
                <a:cubicBezTo>
                  <a:pt x="287595" y="82213"/>
                  <a:pt x="287595" y="70128"/>
                  <a:pt x="280154" y="62686"/>
                </a:cubicBezTo>
                <a:cubicBezTo>
                  <a:pt x="272713" y="55245"/>
                  <a:pt x="260628" y="55245"/>
                  <a:pt x="253186" y="62686"/>
                </a:cubicBezTo>
                <a:lnTo>
                  <a:pt x="190500" y="125432"/>
                </a:lnTo>
                <a:lnTo>
                  <a:pt x="156329" y="91321"/>
                </a:lnTo>
                <a:cubicBezTo>
                  <a:pt x="148888" y="83880"/>
                  <a:pt x="136803" y="83880"/>
                  <a:pt x="129361" y="91321"/>
                </a:cubicBezTo>
                <a:lnTo>
                  <a:pt x="72211" y="148471"/>
                </a:lnTo>
                <a:cubicBezTo>
                  <a:pt x="64770" y="155912"/>
                  <a:pt x="64770" y="167997"/>
                  <a:pt x="72211" y="175439"/>
                </a:cubicBezTo>
                <a:cubicBezTo>
                  <a:pt x="79653" y="182880"/>
                  <a:pt x="91738" y="182880"/>
                  <a:pt x="99179" y="175439"/>
                </a:cubicBezTo>
                <a:lnTo>
                  <a:pt x="142875" y="131743"/>
                </a:lnTo>
                <a:lnTo>
                  <a:pt x="177046" y="165914"/>
                </a:lnTo>
                <a:cubicBezTo>
                  <a:pt x="184487" y="173355"/>
                  <a:pt x="196572" y="173355"/>
                  <a:pt x="204014" y="165914"/>
                </a:cubicBezTo>
                <a:lnTo>
                  <a:pt x="280214" y="89714"/>
                </a:lnTo>
                <a:close/>
              </a:path>
            </a:pathLst>
          </a:custGeom>
          <a:solidFill>
            <a:srgbClr val="0EA5E9"/>
          </a:solidFill>
          <a:ln/>
        </p:spPr>
        <p:txBody>
          <a:bodyPr/>
          <a:lstStyle/>
          <a:p>
            <a:endParaRPr lang="zh-CN" altLang="en-US"/>
          </a:p>
        </p:txBody>
      </p:sp>
      <p:sp>
        <p:nvSpPr>
          <p:cNvPr id="30" name="Text 28"/>
          <p:cNvSpPr/>
          <p:nvPr/>
        </p:nvSpPr>
        <p:spPr>
          <a:xfrm>
            <a:off x="6510848" y="5130800"/>
            <a:ext cx="1485900" cy="355600"/>
          </a:xfrm>
          <a:prstGeom prst="rect">
            <a:avLst/>
          </a:prstGeom>
          <a:noFill/>
          <a:ln/>
        </p:spPr>
        <p:txBody>
          <a:bodyPr wrap="square" lIns="0" tIns="0" rIns="0" bIns="0" rtlCol="0" anchor="ctr"/>
          <a:lstStyle/>
          <a:p>
            <a:pPr>
              <a:lnSpc>
                <a:spcPct val="130000"/>
              </a:lnSpc>
            </a:pPr>
            <a:r>
              <a:rPr lang="en-US" sz="1800" b="1" dirty="0">
                <a:solidFill>
                  <a:srgbClr val="1E293B"/>
                </a:solidFill>
                <a:latin typeface="MiSans" pitchFamily="34" charset="0"/>
                <a:ea typeface="MiSans" pitchFamily="34" charset="-122"/>
                <a:cs typeface="MiSans" pitchFamily="34" charset="-120"/>
              </a:rPr>
              <a:t>市场价值验证</a:t>
            </a:r>
            <a:endParaRPr lang="en-US" sz="1600" dirty="0"/>
          </a:p>
        </p:txBody>
      </p:sp>
      <p:sp>
        <p:nvSpPr>
          <p:cNvPr id="31" name="Text 29"/>
          <p:cNvSpPr/>
          <p:nvPr/>
        </p:nvSpPr>
        <p:spPr>
          <a:xfrm>
            <a:off x="5977448" y="5638800"/>
            <a:ext cx="4457700" cy="660400"/>
          </a:xfrm>
          <a:prstGeom prst="rect">
            <a:avLst/>
          </a:prstGeom>
          <a:noFill/>
          <a:ln/>
        </p:spPr>
        <p:txBody>
          <a:bodyPr wrap="square" lIns="0" tIns="0" rIns="0" bIns="0" rtlCol="0" anchor="ctr"/>
          <a:lstStyle/>
          <a:p>
            <a:pPr>
              <a:lnSpc>
                <a:spcPct val="140000"/>
              </a:lnSpc>
            </a:pPr>
            <a:r>
              <a:rPr lang="en-US" sz="1600" dirty="0">
                <a:solidFill>
                  <a:srgbClr val="64748B"/>
                </a:solidFill>
                <a:latin typeface="MiSans" pitchFamily="34" charset="0"/>
                <a:ea typeface="MiSans" pitchFamily="34" charset="-122"/>
                <a:cs typeface="MiSans" pitchFamily="34" charset="-120"/>
              </a:rPr>
              <a:t>结合招聘数据的交叉验证,分析技术栈对应的就业率、薪资水平、岗位需求量</a:t>
            </a:r>
            <a:endParaRPr lang="en-US" sz="1600" dirty="0"/>
          </a:p>
        </p:txBody>
      </p:sp>
      <p:sp>
        <p:nvSpPr>
          <p:cNvPr id="32" name="Shape 30"/>
          <p:cNvSpPr/>
          <p:nvPr/>
        </p:nvSpPr>
        <p:spPr>
          <a:xfrm>
            <a:off x="10862696" y="4876800"/>
            <a:ext cx="4889500" cy="1676400"/>
          </a:xfrm>
          <a:custGeom>
            <a:avLst/>
            <a:gdLst/>
            <a:ahLst/>
            <a:cxnLst/>
            <a:rect l="l" t="t" r="r" b="b"/>
            <a:pathLst>
              <a:path w="4889500" h="1676400">
                <a:moveTo>
                  <a:pt x="50800" y="0"/>
                </a:moveTo>
                <a:lnTo>
                  <a:pt x="4737098" y="0"/>
                </a:lnTo>
                <a:cubicBezTo>
                  <a:pt x="4821268" y="0"/>
                  <a:pt x="4889500" y="68232"/>
                  <a:pt x="4889500" y="152402"/>
                </a:cubicBezTo>
                <a:lnTo>
                  <a:pt x="4889500" y="1523998"/>
                </a:lnTo>
                <a:cubicBezTo>
                  <a:pt x="4889500" y="1608168"/>
                  <a:pt x="4821268" y="1676400"/>
                  <a:pt x="4737098" y="1676400"/>
                </a:cubicBezTo>
                <a:lnTo>
                  <a:pt x="50800" y="1676400"/>
                </a:lnTo>
                <a:cubicBezTo>
                  <a:pt x="22763" y="1676400"/>
                  <a:pt x="0" y="1653637"/>
                  <a:pt x="0" y="1625600"/>
                </a:cubicBezTo>
                <a:lnTo>
                  <a:pt x="0" y="50800"/>
                </a:lnTo>
                <a:cubicBezTo>
                  <a:pt x="0" y="22763"/>
                  <a:pt x="22763" y="0"/>
                  <a:pt x="50800" y="0"/>
                </a:cubicBezTo>
                <a:close/>
              </a:path>
            </a:pathLst>
          </a:custGeom>
          <a:solidFill>
            <a:srgbClr val="F8FAFC"/>
          </a:solidFill>
          <a:ln/>
        </p:spPr>
        <p:txBody>
          <a:bodyPr/>
          <a:lstStyle/>
          <a:p>
            <a:endParaRPr lang="zh-CN" altLang="en-US"/>
          </a:p>
        </p:txBody>
      </p:sp>
      <p:sp>
        <p:nvSpPr>
          <p:cNvPr id="33" name="Shape 31"/>
          <p:cNvSpPr/>
          <p:nvPr/>
        </p:nvSpPr>
        <p:spPr>
          <a:xfrm>
            <a:off x="10862696" y="4876800"/>
            <a:ext cx="50800" cy="1676400"/>
          </a:xfrm>
          <a:custGeom>
            <a:avLst/>
            <a:gdLst/>
            <a:ahLst/>
            <a:cxnLst/>
            <a:rect l="l" t="t" r="r" b="b"/>
            <a:pathLst>
              <a:path w="50800" h="1676400">
                <a:moveTo>
                  <a:pt x="50800" y="0"/>
                </a:moveTo>
                <a:lnTo>
                  <a:pt x="50800" y="0"/>
                </a:lnTo>
                <a:lnTo>
                  <a:pt x="50800" y="1676400"/>
                </a:lnTo>
                <a:lnTo>
                  <a:pt x="50800" y="1676400"/>
                </a:lnTo>
                <a:cubicBezTo>
                  <a:pt x="22763" y="1676400"/>
                  <a:pt x="0" y="1653637"/>
                  <a:pt x="0" y="1625600"/>
                </a:cubicBezTo>
                <a:lnTo>
                  <a:pt x="0" y="50800"/>
                </a:lnTo>
                <a:cubicBezTo>
                  <a:pt x="0" y="22763"/>
                  <a:pt x="22763" y="0"/>
                  <a:pt x="50800" y="0"/>
                </a:cubicBezTo>
                <a:close/>
              </a:path>
            </a:pathLst>
          </a:custGeom>
          <a:solidFill>
            <a:srgbClr val="64748B"/>
          </a:solidFill>
          <a:ln/>
        </p:spPr>
        <p:txBody>
          <a:bodyPr/>
          <a:lstStyle/>
          <a:p>
            <a:endParaRPr lang="zh-CN" altLang="en-US"/>
          </a:p>
        </p:txBody>
      </p:sp>
      <p:sp>
        <p:nvSpPr>
          <p:cNvPr id="34" name="Shape 32"/>
          <p:cNvSpPr/>
          <p:nvPr/>
        </p:nvSpPr>
        <p:spPr>
          <a:xfrm>
            <a:off x="11161146" y="5130800"/>
            <a:ext cx="342900" cy="304800"/>
          </a:xfrm>
          <a:custGeom>
            <a:avLst/>
            <a:gdLst/>
            <a:ahLst/>
            <a:cxnLst/>
            <a:rect l="l" t="t" r="r" b="b"/>
            <a:pathLst>
              <a:path w="342900" h="304800">
                <a:moveTo>
                  <a:pt x="305038" y="142875"/>
                </a:moveTo>
                <a:lnTo>
                  <a:pt x="200263" y="142875"/>
                </a:lnTo>
                <a:cubicBezTo>
                  <a:pt x="189726" y="142875"/>
                  <a:pt x="181213" y="134362"/>
                  <a:pt x="181213" y="123825"/>
                </a:cubicBezTo>
                <a:lnTo>
                  <a:pt x="181213" y="19050"/>
                </a:lnTo>
                <a:cubicBezTo>
                  <a:pt x="181213" y="8513"/>
                  <a:pt x="189786" y="-119"/>
                  <a:pt x="200204" y="1250"/>
                </a:cubicBezTo>
                <a:cubicBezTo>
                  <a:pt x="263902" y="9704"/>
                  <a:pt x="314385" y="60186"/>
                  <a:pt x="322838" y="123885"/>
                </a:cubicBezTo>
                <a:cubicBezTo>
                  <a:pt x="324207" y="134303"/>
                  <a:pt x="315575" y="142875"/>
                  <a:pt x="305038" y="142875"/>
                </a:cubicBezTo>
                <a:close/>
                <a:moveTo>
                  <a:pt x="132517" y="22146"/>
                </a:moveTo>
                <a:cubicBezTo>
                  <a:pt x="143292" y="19883"/>
                  <a:pt x="152638" y="28694"/>
                  <a:pt x="152638" y="39707"/>
                </a:cubicBezTo>
                <a:lnTo>
                  <a:pt x="152638" y="157163"/>
                </a:lnTo>
                <a:cubicBezTo>
                  <a:pt x="152638" y="160496"/>
                  <a:pt x="153829" y="163711"/>
                  <a:pt x="155912" y="166271"/>
                </a:cubicBezTo>
                <a:lnTo>
                  <a:pt x="234553" y="261164"/>
                </a:lnTo>
                <a:cubicBezTo>
                  <a:pt x="241518" y="269558"/>
                  <a:pt x="240030" y="282238"/>
                  <a:pt x="230445" y="287417"/>
                </a:cubicBezTo>
                <a:cubicBezTo>
                  <a:pt x="210145" y="298490"/>
                  <a:pt x="186869" y="304800"/>
                  <a:pt x="162163" y="304800"/>
                </a:cubicBezTo>
                <a:cubicBezTo>
                  <a:pt x="83284" y="304800"/>
                  <a:pt x="19288" y="240804"/>
                  <a:pt x="19288" y="161925"/>
                </a:cubicBezTo>
                <a:cubicBezTo>
                  <a:pt x="19288" y="93166"/>
                  <a:pt x="67806" y="35778"/>
                  <a:pt x="132517" y="22146"/>
                </a:cubicBezTo>
                <a:close/>
                <a:moveTo>
                  <a:pt x="284440" y="171450"/>
                </a:moveTo>
                <a:lnTo>
                  <a:pt x="322540" y="171450"/>
                </a:lnTo>
                <a:cubicBezTo>
                  <a:pt x="333554" y="171450"/>
                  <a:pt x="342364" y="180796"/>
                  <a:pt x="340102" y="191572"/>
                </a:cubicBezTo>
                <a:cubicBezTo>
                  <a:pt x="334030" y="220385"/>
                  <a:pt x="319266" y="245983"/>
                  <a:pt x="298668" y="265509"/>
                </a:cubicBezTo>
                <a:cubicBezTo>
                  <a:pt x="291346" y="272475"/>
                  <a:pt x="279856" y="270986"/>
                  <a:pt x="273427" y="263188"/>
                </a:cubicBezTo>
                <a:lnTo>
                  <a:pt x="223183" y="202644"/>
                </a:lnTo>
                <a:cubicBezTo>
                  <a:pt x="212884" y="190202"/>
                  <a:pt x="221754" y="171450"/>
                  <a:pt x="237827" y="171450"/>
                </a:cubicBezTo>
                <a:lnTo>
                  <a:pt x="284381" y="171450"/>
                </a:lnTo>
                <a:close/>
              </a:path>
            </a:pathLst>
          </a:custGeom>
          <a:solidFill>
            <a:srgbClr val="64748B"/>
          </a:solidFill>
          <a:ln/>
        </p:spPr>
        <p:txBody>
          <a:bodyPr/>
          <a:lstStyle/>
          <a:p>
            <a:endParaRPr lang="zh-CN" altLang="en-US"/>
          </a:p>
        </p:txBody>
      </p:sp>
      <p:sp>
        <p:nvSpPr>
          <p:cNvPr id="35" name="Text 33"/>
          <p:cNvSpPr/>
          <p:nvPr/>
        </p:nvSpPr>
        <p:spPr>
          <a:xfrm>
            <a:off x="11675496" y="5130800"/>
            <a:ext cx="1257300" cy="355600"/>
          </a:xfrm>
          <a:prstGeom prst="rect">
            <a:avLst/>
          </a:prstGeom>
          <a:noFill/>
          <a:ln/>
        </p:spPr>
        <p:txBody>
          <a:bodyPr wrap="square" lIns="0" tIns="0" rIns="0" bIns="0" rtlCol="0" anchor="ctr"/>
          <a:lstStyle/>
          <a:p>
            <a:pPr>
              <a:lnSpc>
                <a:spcPct val="130000"/>
              </a:lnSpc>
            </a:pPr>
            <a:r>
              <a:rPr lang="en-US" sz="1800" b="1" dirty="0">
                <a:solidFill>
                  <a:srgbClr val="1E293B"/>
                </a:solidFill>
                <a:latin typeface="MiSans" pitchFamily="34" charset="0"/>
                <a:ea typeface="MiSans" pitchFamily="34" charset="-122"/>
                <a:cs typeface="MiSans" pitchFamily="34" charset="-120"/>
              </a:rPr>
              <a:t>趋势可视化</a:t>
            </a:r>
            <a:endParaRPr lang="en-US" sz="1600" dirty="0"/>
          </a:p>
        </p:txBody>
      </p:sp>
      <p:sp>
        <p:nvSpPr>
          <p:cNvPr id="36" name="Text 34"/>
          <p:cNvSpPr/>
          <p:nvPr/>
        </p:nvSpPr>
        <p:spPr>
          <a:xfrm>
            <a:off x="11142096" y="5638800"/>
            <a:ext cx="4457700" cy="660400"/>
          </a:xfrm>
          <a:prstGeom prst="rect">
            <a:avLst/>
          </a:prstGeom>
          <a:noFill/>
          <a:ln/>
        </p:spPr>
        <p:txBody>
          <a:bodyPr wrap="square" lIns="0" tIns="0" rIns="0" bIns="0" rtlCol="0" anchor="ctr"/>
          <a:lstStyle/>
          <a:p>
            <a:pPr>
              <a:lnSpc>
                <a:spcPct val="140000"/>
              </a:lnSpc>
            </a:pPr>
            <a:r>
              <a:rPr lang="en-US" sz="1600" dirty="0">
                <a:solidFill>
                  <a:srgbClr val="64748B"/>
                </a:solidFill>
                <a:latin typeface="MiSans" pitchFamily="34" charset="0"/>
                <a:ea typeface="MiSans" pitchFamily="34" charset="-122"/>
                <a:cs typeface="MiSans" pitchFamily="34" charset="-120"/>
              </a:rPr>
              <a:t>通过动态词云、多维图表直观展示技术趋势,支持年份筛选和职业类型分类</a:t>
            </a:r>
            <a:endParaRPr lang="en-US" sz="1600" dirty="0"/>
          </a:p>
        </p:txBody>
      </p:sp>
      <p:sp>
        <p:nvSpPr>
          <p:cNvPr id="37" name="Shape 35"/>
          <p:cNvSpPr/>
          <p:nvPr/>
        </p:nvSpPr>
        <p:spPr>
          <a:xfrm>
            <a:off x="508000" y="6807198"/>
            <a:ext cx="15240000" cy="1066800"/>
          </a:xfrm>
          <a:custGeom>
            <a:avLst/>
            <a:gdLst/>
            <a:ahLst/>
            <a:cxnLst/>
            <a:rect l="l" t="t" r="r" b="b"/>
            <a:pathLst>
              <a:path w="15240000" h="1066800">
                <a:moveTo>
                  <a:pt x="152403" y="0"/>
                </a:moveTo>
                <a:lnTo>
                  <a:pt x="15087597" y="0"/>
                </a:lnTo>
                <a:cubicBezTo>
                  <a:pt x="15171767" y="0"/>
                  <a:pt x="15240000" y="68233"/>
                  <a:pt x="15240000" y="152403"/>
                </a:cubicBezTo>
                <a:lnTo>
                  <a:pt x="15240000" y="914397"/>
                </a:lnTo>
                <a:cubicBezTo>
                  <a:pt x="15240000" y="998567"/>
                  <a:pt x="15171767" y="1066800"/>
                  <a:pt x="15087597" y="1066800"/>
                </a:cubicBezTo>
                <a:lnTo>
                  <a:pt x="152403" y="1066800"/>
                </a:lnTo>
                <a:cubicBezTo>
                  <a:pt x="68233" y="1066800"/>
                  <a:pt x="0" y="998567"/>
                  <a:pt x="0" y="914397"/>
                </a:cubicBezTo>
                <a:lnTo>
                  <a:pt x="0" y="152403"/>
                </a:lnTo>
                <a:cubicBezTo>
                  <a:pt x="0" y="68290"/>
                  <a:pt x="68290" y="0"/>
                  <a:pt x="152403" y="0"/>
                </a:cubicBezTo>
                <a:close/>
              </a:path>
            </a:pathLst>
          </a:custGeom>
          <a:solidFill>
            <a:srgbClr val="2563EB"/>
          </a:solidFill>
          <a:ln/>
        </p:spPr>
        <p:txBody>
          <a:bodyPr/>
          <a:lstStyle/>
          <a:p>
            <a:endParaRPr lang="zh-CN" altLang="en-US"/>
          </a:p>
        </p:txBody>
      </p:sp>
      <p:sp>
        <p:nvSpPr>
          <p:cNvPr id="38" name="Shape 36"/>
          <p:cNvSpPr/>
          <p:nvPr/>
        </p:nvSpPr>
        <p:spPr>
          <a:xfrm>
            <a:off x="736600" y="7079343"/>
            <a:ext cx="203200" cy="203200"/>
          </a:xfrm>
          <a:custGeom>
            <a:avLst/>
            <a:gdLst/>
            <a:ahLst/>
            <a:cxnLst/>
            <a:rect l="l" t="t" r="r" b="b"/>
            <a:pathLst>
              <a:path w="203200" h="203200">
                <a:moveTo>
                  <a:pt x="101600" y="203200"/>
                </a:moveTo>
                <a:cubicBezTo>
                  <a:pt x="157675" y="203200"/>
                  <a:pt x="203200" y="157675"/>
                  <a:pt x="203200" y="101600"/>
                </a:cubicBezTo>
                <a:cubicBezTo>
                  <a:pt x="203200" y="45525"/>
                  <a:pt x="157675" y="0"/>
                  <a:pt x="101600" y="0"/>
                </a:cubicBezTo>
                <a:cubicBezTo>
                  <a:pt x="45525" y="0"/>
                  <a:pt x="0" y="45525"/>
                  <a:pt x="0" y="101600"/>
                </a:cubicBezTo>
                <a:cubicBezTo>
                  <a:pt x="0" y="157675"/>
                  <a:pt x="45525" y="203200"/>
                  <a:pt x="101600" y="203200"/>
                </a:cubicBezTo>
                <a:close/>
                <a:moveTo>
                  <a:pt x="88900" y="63500"/>
                </a:moveTo>
                <a:cubicBezTo>
                  <a:pt x="88900" y="56491"/>
                  <a:pt x="94591" y="50800"/>
                  <a:pt x="101600" y="50800"/>
                </a:cubicBezTo>
                <a:cubicBezTo>
                  <a:pt x="108609" y="50800"/>
                  <a:pt x="114300" y="56491"/>
                  <a:pt x="114300" y="63500"/>
                </a:cubicBezTo>
                <a:cubicBezTo>
                  <a:pt x="114300" y="70509"/>
                  <a:pt x="108609" y="76200"/>
                  <a:pt x="101600" y="76200"/>
                </a:cubicBezTo>
                <a:cubicBezTo>
                  <a:pt x="94591" y="76200"/>
                  <a:pt x="88900" y="70509"/>
                  <a:pt x="88900" y="63500"/>
                </a:cubicBezTo>
                <a:close/>
                <a:moveTo>
                  <a:pt x="85725" y="88900"/>
                </a:moveTo>
                <a:lnTo>
                  <a:pt x="104775" y="88900"/>
                </a:lnTo>
                <a:cubicBezTo>
                  <a:pt x="110053" y="88900"/>
                  <a:pt x="114300" y="93147"/>
                  <a:pt x="114300" y="98425"/>
                </a:cubicBezTo>
                <a:lnTo>
                  <a:pt x="114300" y="133350"/>
                </a:lnTo>
                <a:lnTo>
                  <a:pt x="117475" y="133350"/>
                </a:lnTo>
                <a:cubicBezTo>
                  <a:pt x="122753" y="133350"/>
                  <a:pt x="127000" y="137597"/>
                  <a:pt x="127000" y="142875"/>
                </a:cubicBezTo>
                <a:cubicBezTo>
                  <a:pt x="127000" y="148153"/>
                  <a:pt x="122753" y="152400"/>
                  <a:pt x="117475" y="152400"/>
                </a:cubicBezTo>
                <a:lnTo>
                  <a:pt x="85725" y="152400"/>
                </a:lnTo>
                <a:cubicBezTo>
                  <a:pt x="80447" y="152400"/>
                  <a:pt x="76200" y="148153"/>
                  <a:pt x="76200" y="142875"/>
                </a:cubicBezTo>
                <a:cubicBezTo>
                  <a:pt x="76200" y="137597"/>
                  <a:pt x="80447" y="133350"/>
                  <a:pt x="85725" y="133350"/>
                </a:cubicBezTo>
                <a:lnTo>
                  <a:pt x="95250" y="133350"/>
                </a:lnTo>
                <a:lnTo>
                  <a:pt x="95250" y="107950"/>
                </a:lnTo>
                <a:lnTo>
                  <a:pt x="85725" y="107950"/>
                </a:lnTo>
                <a:cubicBezTo>
                  <a:pt x="80447" y="107950"/>
                  <a:pt x="76200" y="103703"/>
                  <a:pt x="76200" y="98425"/>
                </a:cubicBezTo>
                <a:cubicBezTo>
                  <a:pt x="76200" y="93147"/>
                  <a:pt x="80447" y="88900"/>
                  <a:pt x="85725" y="88900"/>
                </a:cubicBezTo>
                <a:close/>
              </a:path>
            </a:pathLst>
          </a:custGeom>
          <a:solidFill>
            <a:srgbClr val="FFFFFF"/>
          </a:solidFill>
          <a:ln/>
        </p:spPr>
        <p:txBody>
          <a:bodyPr/>
          <a:lstStyle/>
          <a:p>
            <a:endParaRPr lang="zh-CN" altLang="en-US"/>
          </a:p>
        </p:txBody>
      </p:sp>
      <p:sp>
        <p:nvSpPr>
          <p:cNvPr id="39" name="Text 37"/>
          <p:cNvSpPr/>
          <p:nvPr/>
        </p:nvSpPr>
        <p:spPr>
          <a:xfrm>
            <a:off x="1066800" y="7010398"/>
            <a:ext cx="14579600" cy="660400"/>
          </a:xfrm>
          <a:prstGeom prst="rect">
            <a:avLst/>
          </a:prstGeom>
          <a:noFill/>
          <a:ln/>
        </p:spPr>
        <p:txBody>
          <a:bodyPr wrap="square" lIns="0" tIns="0" rIns="0" bIns="0" rtlCol="0" anchor="ctr"/>
          <a:lstStyle/>
          <a:p>
            <a:pPr>
              <a:lnSpc>
                <a:spcPct val="140000"/>
              </a:lnSpc>
            </a:pPr>
            <a:r>
              <a:rPr lang="en-US" sz="1600" b="1" dirty="0">
                <a:solidFill>
                  <a:srgbClr val="FFFFFF"/>
                </a:solidFill>
                <a:latin typeface="MiSans" pitchFamily="34" charset="0"/>
                <a:ea typeface="MiSans" pitchFamily="34" charset="-122"/>
                <a:cs typeface="MiSans" pitchFamily="34" charset="-120"/>
              </a:rPr>
              <a:t>项目延伸:</a:t>
            </a:r>
            <a:r>
              <a:rPr lang="en-US" sz="1600" dirty="0">
                <a:solidFill>
                  <a:srgbClr val="FFFFFF"/>
                </a:solidFill>
                <a:latin typeface="MiSans" pitchFamily="34" charset="0"/>
                <a:ea typeface="MiSans" pitchFamily="34" charset="-122"/>
                <a:cs typeface="MiSans" pitchFamily="34" charset="-120"/>
              </a:rPr>
              <a:t> 本项目同时延伸覆盖《开源项目活跃度与趋势预测》和《开源教育、开源激励相关的工具与服务作品》等相关主题,为开源生态提供数据驱动的洞察工具。</a:t>
            </a:r>
            <a:endParaRPr lang="en-US" sz="1600" dirty="0"/>
          </a:p>
        </p:txBody>
      </p:sp>
    </p:spTree>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name="Slide 4">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508000" y="508000"/>
            <a:ext cx="101600" cy="406400"/>
          </a:xfrm>
          <a:custGeom>
            <a:avLst/>
            <a:gdLst/>
            <a:ahLst/>
            <a:cxnLst/>
            <a:rect l="l" t="t" r="r" b="b"/>
            <a:pathLst>
              <a:path w="101600" h="406400">
                <a:moveTo>
                  <a:pt x="0" y="0"/>
                </a:moveTo>
                <a:lnTo>
                  <a:pt x="101600" y="0"/>
                </a:lnTo>
                <a:lnTo>
                  <a:pt x="101600" y="406400"/>
                </a:lnTo>
                <a:lnTo>
                  <a:pt x="0" y="406400"/>
                </a:lnTo>
                <a:lnTo>
                  <a:pt x="0" y="0"/>
                </a:lnTo>
                <a:close/>
              </a:path>
            </a:pathLst>
          </a:custGeom>
          <a:solidFill>
            <a:srgbClr val="2563EB"/>
          </a:solidFill>
          <a:ln/>
        </p:spPr>
        <p:txBody>
          <a:bodyPr/>
          <a:lstStyle/>
          <a:p>
            <a:endParaRPr lang="zh-CN" altLang="en-US"/>
          </a:p>
        </p:txBody>
      </p:sp>
      <p:sp>
        <p:nvSpPr>
          <p:cNvPr id="3" name="Text 1"/>
          <p:cNvSpPr/>
          <p:nvPr/>
        </p:nvSpPr>
        <p:spPr>
          <a:xfrm>
            <a:off x="762000" y="558800"/>
            <a:ext cx="2984500" cy="304800"/>
          </a:xfrm>
          <a:prstGeom prst="rect">
            <a:avLst/>
          </a:prstGeom>
          <a:noFill/>
          <a:ln/>
        </p:spPr>
        <p:txBody>
          <a:bodyPr wrap="square" lIns="0" tIns="0" rIns="0" bIns="0" rtlCol="0" anchor="ctr"/>
          <a:lstStyle/>
          <a:p>
            <a:pPr>
              <a:lnSpc>
                <a:spcPct val="130000"/>
              </a:lnSpc>
            </a:pPr>
            <a:r>
              <a:rPr lang="en-US" sz="1600" b="1" kern="0" spc="80" dirty="0">
                <a:solidFill>
                  <a:srgbClr val="2563EB"/>
                </a:solidFill>
                <a:latin typeface="MiSans" pitchFamily="34" charset="0"/>
                <a:ea typeface="MiSans" pitchFamily="34" charset="-122"/>
                <a:cs typeface="MiSans" pitchFamily="34" charset="-120"/>
              </a:rPr>
              <a:t>TECHNICAL ARCHITECTURE</a:t>
            </a:r>
            <a:endParaRPr lang="en-US" sz="1600" dirty="0"/>
          </a:p>
        </p:txBody>
      </p:sp>
      <p:sp>
        <p:nvSpPr>
          <p:cNvPr id="4" name="Text 2"/>
          <p:cNvSpPr/>
          <p:nvPr/>
        </p:nvSpPr>
        <p:spPr>
          <a:xfrm>
            <a:off x="508000" y="1016000"/>
            <a:ext cx="15468600" cy="508000"/>
          </a:xfrm>
          <a:prstGeom prst="rect">
            <a:avLst/>
          </a:prstGeom>
          <a:noFill/>
          <a:ln/>
        </p:spPr>
        <p:txBody>
          <a:bodyPr wrap="square" lIns="0" tIns="0" rIns="0" bIns="0" rtlCol="0" anchor="ctr"/>
          <a:lstStyle/>
          <a:p>
            <a:pPr>
              <a:lnSpc>
                <a:spcPct val="90000"/>
              </a:lnSpc>
            </a:pPr>
            <a:r>
              <a:rPr lang="en-US" sz="3600" b="1" dirty="0">
                <a:solidFill>
                  <a:srgbClr val="1E293B"/>
                </a:solidFill>
                <a:latin typeface="MiSans" pitchFamily="34" charset="0"/>
                <a:ea typeface="MiSans" pitchFamily="34" charset="-122"/>
                <a:cs typeface="MiSans" pitchFamily="34" charset="-120"/>
              </a:rPr>
              <a:t>技术路线全景图</a:t>
            </a:r>
            <a:endParaRPr lang="en-US" sz="1600" dirty="0"/>
          </a:p>
        </p:txBody>
      </p:sp>
      <p:sp>
        <p:nvSpPr>
          <p:cNvPr id="5" name="Shape 3"/>
          <p:cNvSpPr/>
          <p:nvPr/>
        </p:nvSpPr>
        <p:spPr>
          <a:xfrm>
            <a:off x="508000" y="1778000"/>
            <a:ext cx="15240000" cy="1841500"/>
          </a:xfrm>
          <a:custGeom>
            <a:avLst/>
            <a:gdLst/>
            <a:ahLst/>
            <a:cxnLst/>
            <a:rect l="l" t="t" r="r" b="b"/>
            <a:pathLst>
              <a:path w="15240000" h="1841500">
                <a:moveTo>
                  <a:pt x="152403" y="0"/>
                </a:moveTo>
                <a:lnTo>
                  <a:pt x="15087597" y="0"/>
                </a:lnTo>
                <a:cubicBezTo>
                  <a:pt x="15171767" y="0"/>
                  <a:pt x="15240000" y="68233"/>
                  <a:pt x="15240000" y="152403"/>
                </a:cubicBezTo>
                <a:lnTo>
                  <a:pt x="15240000" y="1689097"/>
                </a:lnTo>
                <a:cubicBezTo>
                  <a:pt x="15240000" y="1773267"/>
                  <a:pt x="15171767" y="1841500"/>
                  <a:pt x="15087597" y="1841500"/>
                </a:cubicBezTo>
                <a:lnTo>
                  <a:pt x="152403" y="1841500"/>
                </a:lnTo>
                <a:cubicBezTo>
                  <a:pt x="68233" y="1841500"/>
                  <a:pt x="0" y="1773267"/>
                  <a:pt x="0" y="1689097"/>
                </a:cubicBezTo>
                <a:lnTo>
                  <a:pt x="0" y="152403"/>
                </a:lnTo>
                <a:cubicBezTo>
                  <a:pt x="0" y="68289"/>
                  <a:pt x="68289" y="0"/>
                  <a:pt x="152403" y="0"/>
                </a:cubicBezTo>
                <a:close/>
              </a:path>
            </a:pathLst>
          </a:custGeom>
          <a:solidFill>
            <a:srgbClr val="0EA5E9"/>
          </a:solidFill>
          <a:ln/>
          <a:effectLst>
            <a:outerShdw blurRad="76200" dist="50800" dir="5400000" algn="bl" rotWithShape="0">
              <a:srgbClr val="000000">
                <a:alpha val="10196"/>
              </a:srgbClr>
            </a:outerShdw>
          </a:effectLst>
        </p:spPr>
        <p:txBody>
          <a:bodyPr/>
          <a:lstStyle/>
          <a:p>
            <a:endParaRPr lang="zh-CN" altLang="en-US"/>
          </a:p>
        </p:txBody>
      </p:sp>
      <p:sp>
        <p:nvSpPr>
          <p:cNvPr id="6" name="Shape 4"/>
          <p:cNvSpPr/>
          <p:nvPr/>
        </p:nvSpPr>
        <p:spPr>
          <a:xfrm>
            <a:off x="742950" y="2032000"/>
            <a:ext cx="254000" cy="254000"/>
          </a:xfrm>
          <a:custGeom>
            <a:avLst/>
            <a:gdLst/>
            <a:ahLst/>
            <a:cxnLst/>
            <a:rect l="l" t="t" r="r" b="b"/>
            <a:pathLst>
              <a:path w="254000" h="254000">
                <a:moveTo>
                  <a:pt x="31750" y="15875"/>
                </a:moveTo>
                <a:cubicBezTo>
                  <a:pt x="14238" y="15875"/>
                  <a:pt x="0" y="30113"/>
                  <a:pt x="0" y="47625"/>
                </a:cubicBezTo>
                <a:lnTo>
                  <a:pt x="0" y="174625"/>
                </a:lnTo>
                <a:cubicBezTo>
                  <a:pt x="0" y="192137"/>
                  <a:pt x="14238" y="206375"/>
                  <a:pt x="31750" y="206375"/>
                </a:cubicBezTo>
                <a:lnTo>
                  <a:pt x="103188" y="206375"/>
                </a:lnTo>
                <a:lnTo>
                  <a:pt x="95250" y="230188"/>
                </a:lnTo>
                <a:lnTo>
                  <a:pt x="59531" y="230188"/>
                </a:lnTo>
                <a:cubicBezTo>
                  <a:pt x="52933" y="230188"/>
                  <a:pt x="47625" y="235496"/>
                  <a:pt x="47625" y="242094"/>
                </a:cubicBezTo>
                <a:cubicBezTo>
                  <a:pt x="47625" y="248692"/>
                  <a:pt x="52933" y="254000"/>
                  <a:pt x="59531" y="254000"/>
                </a:cubicBezTo>
                <a:lnTo>
                  <a:pt x="194469" y="254000"/>
                </a:lnTo>
                <a:cubicBezTo>
                  <a:pt x="201067" y="254000"/>
                  <a:pt x="206375" y="248692"/>
                  <a:pt x="206375" y="242094"/>
                </a:cubicBezTo>
                <a:cubicBezTo>
                  <a:pt x="206375" y="235496"/>
                  <a:pt x="201067" y="230188"/>
                  <a:pt x="194469" y="230188"/>
                </a:cubicBezTo>
                <a:lnTo>
                  <a:pt x="158750" y="230188"/>
                </a:lnTo>
                <a:lnTo>
                  <a:pt x="150813" y="206375"/>
                </a:lnTo>
                <a:lnTo>
                  <a:pt x="222250" y="206375"/>
                </a:lnTo>
                <a:cubicBezTo>
                  <a:pt x="239762" y="206375"/>
                  <a:pt x="254000" y="192137"/>
                  <a:pt x="254000" y="174625"/>
                </a:cubicBezTo>
                <a:lnTo>
                  <a:pt x="254000" y="47625"/>
                </a:lnTo>
                <a:cubicBezTo>
                  <a:pt x="254000" y="30113"/>
                  <a:pt x="239762" y="15875"/>
                  <a:pt x="222250" y="15875"/>
                </a:cubicBezTo>
                <a:lnTo>
                  <a:pt x="31750" y="15875"/>
                </a:lnTo>
                <a:close/>
                <a:moveTo>
                  <a:pt x="47625" y="47625"/>
                </a:moveTo>
                <a:lnTo>
                  <a:pt x="206375" y="47625"/>
                </a:lnTo>
                <a:cubicBezTo>
                  <a:pt x="215156" y="47625"/>
                  <a:pt x="222250" y="54719"/>
                  <a:pt x="222250" y="63500"/>
                </a:cubicBezTo>
                <a:lnTo>
                  <a:pt x="222250" y="142875"/>
                </a:lnTo>
                <a:cubicBezTo>
                  <a:pt x="222250" y="151656"/>
                  <a:pt x="215156" y="158750"/>
                  <a:pt x="206375" y="158750"/>
                </a:cubicBezTo>
                <a:lnTo>
                  <a:pt x="47625" y="158750"/>
                </a:lnTo>
                <a:cubicBezTo>
                  <a:pt x="38844" y="158750"/>
                  <a:pt x="31750" y="151656"/>
                  <a:pt x="31750" y="142875"/>
                </a:cubicBezTo>
                <a:lnTo>
                  <a:pt x="31750" y="63500"/>
                </a:lnTo>
                <a:cubicBezTo>
                  <a:pt x="31750" y="54719"/>
                  <a:pt x="38844" y="47625"/>
                  <a:pt x="47625" y="47625"/>
                </a:cubicBezTo>
                <a:close/>
              </a:path>
            </a:pathLst>
          </a:custGeom>
          <a:solidFill>
            <a:srgbClr val="FFFFFF"/>
          </a:solidFill>
          <a:ln/>
        </p:spPr>
        <p:txBody>
          <a:bodyPr/>
          <a:lstStyle/>
          <a:p>
            <a:endParaRPr lang="zh-CN" altLang="en-US"/>
          </a:p>
        </p:txBody>
      </p:sp>
      <p:sp>
        <p:nvSpPr>
          <p:cNvPr id="7" name="Text 5"/>
          <p:cNvSpPr/>
          <p:nvPr/>
        </p:nvSpPr>
        <p:spPr>
          <a:xfrm>
            <a:off x="1028700" y="1981200"/>
            <a:ext cx="1498600" cy="355600"/>
          </a:xfrm>
          <a:prstGeom prst="rect">
            <a:avLst/>
          </a:prstGeom>
          <a:noFill/>
          <a:ln/>
        </p:spPr>
        <p:txBody>
          <a:bodyPr wrap="square" lIns="0" tIns="0" rIns="0" bIns="0" rtlCol="0" anchor="ctr"/>
          <a:lstStyle/>
          <a:p>
            <a:pPr>
              <a:lnSpc>
                <a:spcPct val="120000"/>
              </a:lnSpc>
            </a:pPr>
            <a:r>
              <a:rPr lang="en-US" sz="2000" b="1" dirty="0">
                <a:solidFill>
                  <a:srgbClr val="FFFFFF"/>
                </a:solidFill>
                <a:latin typeface="MiSans" pitchFamily="34" charset="0"/>
                <a:ea typeface="MiSans" pitchFamily="34" charset="-122"/>
                <a:cs typeface="MiSans" pitchFamily="34" charset="-120"/>
              </a:rPr>
              <a:t>前端展示层</a:t>
            </a:r>
            <a:endParaRPr lang="en-US" sz="1600" dirty="0"/>
          </a:p>
        </p:txBody>
      </p:sp>
      <p:sp>
        <p:nvSpPr>
          <p:cNvPr id="8" name="Text 6"/>
          <p:cNvSpPr/>
          <p:nvPr/>
        </p:nvSpPr>
        <p:spPr>
          <a:xfrm>
            <a:off x="14014791" y="2032000"/>
            <a:ext cx="1612900" cy="254000"/>
          </a:xfrm>
          <a:prstGeom prst="rect">
            <a:avLst/>
          </a:prstGeom>
          <a:noFill/>
          <a:ln/>
        </p:spPr>
        <p:txBody>
          <a:bodyPr wrap="square" lIns="0" tIns="0" rIns="0" bIns="0" rtlCol="0" anchor="ctr"/>
          <a:lstStyle/>
          <a:p>
            <a:pPr>
              <a:lnSpc>
                <a:spcPct val="120000"/>
              </a:lnSpc>
            </a:pPr>
            <a:r>
              <a:rPr lang="en-US" sz="1400" dirty="0">
                <a:solidFill>
                  <a:srgbClr val="FFFFFF">
                    <a:alpha val="80000"/>
                  </a:srgbClr>
                </a:solidFill>
                <a:latin typeface="MiSans" pitchFamily="34" charset="0"/>
                <a:ea typeface="MiSans" pitchFamily="34" charset="-122"/>
                <a:cs typeface="MiSans" pitchFamily="34" charset="-120"/>
              </a:rPr>
              <a:t>Presentation Layer</a:t>
            </a:r>
            <a:endParaRPr lang="en-US" sz="1600" dirty="0"/>
          </a:p>
        </p:txBody>
      </p:sp>
      <p:sp>
        <p:nvSpPr>
          <p:cNvPr id="9" name="Shape 7"/>
          <p:cNvSpPr/>
          <p:nvPr/>
        </p:nvSpPr>
        <p:spPr>
          <a:xfrm>
            <a:off x="711200" y="2489200"/>
            <a:ext cx="4838700" cy="927100"/>
          </a:xfrm>
          <a:custGeom>
            <a:avLst/>
            <a:gdLst/>
            <a:ahLst/>
            <a:cxnLst/>
            <a:rect l="l" t="t" r="r" b="b"/>
            <a:pathLst>
              <a:path w="4838700" h="927100">
                <a:moveTo>
                  <a:pt x="50796" y="0"/>
                </a:moveTo>
                <a:lnTo>
                  <a:pt x="4787904" y="0"/>
                </a:lnTo>
                <a:cubicBezTo>
                  <a:pt x="4815958" y="0"/>
                  <a:pt x="4838700" y="22742"/>
                  <a:pt x="4838700" y="50796"/>
                </a:cubicBezTo>
                <a:lnTo>
                  <a:pt x="4838700" y="876304"/>
                </a:lnTo>
                <a:cubicBezTo>
                  <a:pt x="4838700" y="904358"/>
                  <a:pt x="4815958" y="927100"/>
                  <a:pt x="4787904" y="927100"/>
                </a:cubicBezTo>
                <a:lnTo>
                  <a:pt x="50796" y="927100"/>
                </a:lnTo>
                <a:cubicBezTo>
                  <a:pt x="22742" y="927100"/>
                  <a:pt x="0" y="904358"/>
                  <a:pt x="0" y="876304"/>
                </a:cubicBezTo>
                <a:lnTo>
                  <a:pt x="0" y="50796"/>
                </a:lnTo>
                <a:cubicBezTo>
                  <a:pt x="0" y="22761"/>
                  <a:pt x="22761" y="0"/>
                  <a:pt x="50796" y="0"/>
                </a:cubicBezTo>
                <a:close/>
              </a:path>
            </a:pathLst>
          </a:custGeom>
          <a:solidFill>
            <a:srgbClr val="FFFFFF">
              <a:alpha val="20000"/>
            </a:srgbClr>
          </a:solidFill>
          <a:ln/>
        </p:spPr>
        <p:txBody>
          <a:bodyPr/>
          <a:lstStyle/>
          <a:p>
            <a:endParaRPr lang="zh-CN" altLang="en-US"/>
          </a:p>
        </p:txBody>
      </p:sp>
      <p:sp>
        <p:nvSpPr>
          <p:cNvPr id="10" name="Shape 8"/>
          <p:cNvSpPr/>
          <p:nvPr/>
        </p:nvSpPr>
        <p:spPr>
          <a:xfrm>
            <a:off x="3021523" y="2681517"/>
            <a:ext cx="228600" cy="228600"/>
          </a:xfrm>
          <a:custGeom>
            <a:avLst/>
            <a:gdLst/>
            <a:ahLst/>
            <a:cxnLst/>
            <a:rect l="l" t="t" r="r" b="b"/>
            <a:pathLst>
              <a:path w="228600" h="228600">
                <a:moveTo>
                  <a:pt x="28575" y="28575"/>
                </a:moveTo>
                <a:cubicBezTo>
                  <a:pt x="28575" y="20672"/>
                  <a:pt x="22190" y="14288"/>
                  <a:pt x="14288" y="14288"/>
                </a:cubicBezTo>
                <a:cubicBezTo>
                  <a:pt x="6385" y="14288"/>
                  <a:pt x="0" y="20672"/>
                  <a:pt x="0" y="28575"/>
                </a:cubicBezTo>
                <a:lnTo>
                  <a:pt x="0" y="178594"/>
                </a:lnTo>
                <a:cubicBezTo>
                  <a:pt x="0" y="198328"/>
                  <a:pt x="15984" y="214313"/>
                  <a:pt x="35719" y="214313"/>
                </a:cubicBezTo>
                <a:lnTo>
                  <a:pt x="214313" y="214313"/>
                </a:lnTo>
                <a:cubicBezTo>
                  <a:pt x="222215" y="214313"/>
                  <a:pt x="228600" y="207928"/>
                  <a:pt x="228600" y="200025"/>
                </a:cubicBezTo>
                <a:cubicBezTo>
                  <a:pt x="228600" y="192122"/>
                  <a:pt x="222215" y="185738"/>
                  <a:pt x="214313" y="185738"/>
                </a:cubicBezTo>
                <a:lnTo>
                  <a:pt x="35719" y="185738"/>
                </a:lnTo>
                <a:cubicBezTo>
                  <a:pt x="31790" y="185738"/>
                  <a:pt x="28575" y="182523"/>
                  <a:pt x="28575" y="178594"/>
                </a:cubicBezTo>
                <a:lnTo>
                  <a:pt x="28575" y="28575"/>
                </a:lnTo>
                <a:close/>
                <a:moveTo>
                  <a:pt x="210116" y="67241"/>
                </a:moveTo>
                <a:cubicBezTo>
                  <a:pt x="215697" y="61659"/>
                  <a:pt x="215697" y="52596"/>
                  <a:pt x="210116" y="47015"/>
                </a:cubicBezTo>
                <a:cubicBezTo>
                  <a:pt x="204534" y="41434"/>
                  <a:pt x="195471" y="41434"/>
                  <a:pt x="189890" y="47015"/>
                </a:cubicBezTo>
                <a:lnTo>
                  <a:pt x="142875" y="94074"/>
                </a:lnTo>
                <a:lnTo>
                  <a:pt x="117247" y="68491"/>
                </a:lnTo>
                <a:cubicBezTo>
                  <a:pt x="111666" y="62910"/>
                  <a:pt x="102602" y="62910"/>
                  <a:pt x="97021" y="68491"/>
                </a:cubicBezTo>
                <a:lnTo>
                  <a:pt x="54159" y="111353"/>
                </a:lnTo>
                <a:cubicBezTo>
                  <a:pt x="48578" y="116934"/>
                  <a:pt x="48578" y="125998"/>
                  <a:pt x="54159" y="131579"/>
                </a:cubicBezTo>
                <a:cubicBezTo>
                  <a:pt x="59740" y="137160"/>
                  <a:pt x="68803" y="137160"/>
                  <a:pt x="74384" y="131579"/>
                </a:cubicBezTo>
                <a:lnTo>
                  <a:pt x="107156" y="98807"/>
                </a:lnTo>
                <a:lnTo>
                  <a:pt x="132784" y="124435"/>
                </a:lnTo>
                <a:cubicBezTo>
                  <a:pt x="138366" y="130016"/>
                  <a:pt x="147429" y="130016"/>
                  <a:pt x="153010" y="124435"/>
                </a:cubicBezTo>
                <a:lnTo>
                  <a:pt x="210160" y="67285"/>
                </a:lnTo>
                <a:close/>
              </a:path>
            </a:pathLst>
          </a:custGeom>
          <a:solidFill>
            <a:srgbClr val="FFFFFF"/>
          </a:solidFill>
          <a:ln/>
        </p:spPr>
        <p:txBody>
          <a:bodyPr/>
          <a:lstStyle/>
          <a:p>
            <a:endParaRPr lang="zh-CN" altLang="en-US"/>
          </a:p>
        </p:txBody>
      </p:sp>
      <p:sp>
        <p:nvSpPr>
          <p:cNvPr id="11" name="Text 9"/>
          <p:cNvSpPr/>
          <p:nvPr/>
        </p:nvSpPr>
        <p:spPr>
          <a:xfrm>
            <a:off x="812800" y="2960917"/>
            <a:ext cx="4635500" cy="304800"/>
          </a:xfrm>
          <a:prstGeom prst="rect">
            <a:avLst/>
          </a:prstGeom>
          <a:noFill/>
          <a:ln/>
        </p:spPr>
        <p:txBody>
          <a:bodyPr wrap="square" lIns="0" tIns="0" rIns="0" bIns="0" rtlCol="0" anchor="ctr"/>
          <a:lstStyle/>
          <a:p>
            <a:pPr algn="ctr">
              <a:lnSpc>
                <a:spcPct val="130000"/>
              </a:lnSpc>
            </a:pPr>
            <a:r>
              <a:rPr lang="en-US" sz="1600" b="1" dirty="0">
                <a:solidFill>
                  <a:srgbClr val="FFFFFF"/>
                </a:solidFill>
                <a:latin typeface="MiSans" pitchFamily="34" charset="0"/>
                <a:ea typeface="MiSans" pitchFamily="34" charset="-122"/>
                <a:cs typeface="MiSans" pitchFamily="34" charset="-120"/>
              </a:rPr>
              <a:t>ECharts图表</a:t>
            </a:r>
            <a:endParaRPr lang="en-US" sz="1600" dirty="0"/>
          </a:p>
        </p:txBody>
      </p:sp>
      <p:sp>
        <p:nvSpPr>
          <p:cNvPr id="12" name="Shape 10"/>
          <p:cNvSpPr/>
          <p:nvPr/>
        </p:nvSpPr>
        <p:spPr>
          <a:xfrm>
            <a:off x="5706496" y="2489200"/>
            <a:ext cx="4838700" cy="927100"/>
          </a:xfrm>
          <a:custGeom>
            <a:avLst/>
            <a:gdLst/>
            <a:ahLst/>
            <a:cxnLst/>
            <a:rect l="l" t="t" r="r" b="b"/>
            <a:pathLst>
              <a:path w="4838700" h="927100">
                <a:moveTo>
                  <a:pt x="50796" y="0"/>
                </a:moveTo>
                <a:lnTo>
                  <a:pt x="4787904" y="0"/>
                </a:lnTo>
                <a:cubicBezTo>
                  <a:pt x="4815958" y="0"/>
                  <a:pt x="4838700" y="22742"/>
                  <a:pt x="4838700" y="50796"/>
                </a:cubicBezTo>
                <a:lnTo>
                  <a:pt x="4838700" y="876304"/>
                </a:lnTo>
                <a:cubicBezTo>
                  <a:pt x="4838700" y="904358"/>
                  <a:pt x="4815958" y="927100"/>
                  <a:pt x="4787904" y="927100"/>
                </a:cubicBezTo>
                <a:lnTo>
                  <a:pt x="50796" y="927100"/>
                </a:lnTo>
                <a:cubicBezTo>
                  <a:pt x="22742" y="927100"/>
                  <a:pt x="0" y="904358"/>
                  <a:pt x="0" y="876304"/>
                </a:cubicBezTo>
                <a:lnTo>
                  <a:pt x="0" y="50796"/>
                </a:lnTo>
                <a:cubicBezTo>
                  <a:pt x="0" y="22761"/>
                  <a:pt x="22761" y="0"/>
                  <a:pt x="50796" y="0"/>
                </a:cubicBezTo>
                <a:close/>
              </a:path>
            </a:pathLst>
          </a:custGeom>
          <a:solidFill>
            <a:srgbClr val="FFFFFF">
              <a:alpha val="20000"/>
            </a:srgbClr>
          </a:solidFill>
          <a:ln/>
        </p:spPr>
        <p:txBody>
          <a:bodyPr/>
          <a:lstStyle/>
          <a:p>
            <a:endParaRPr lang="zh-CN" altLang="en-US"/>
          </a:p>
        </p:txBody>
      </p:sp>
      <p:sp>
        <p:nvSpPr>
          <p:cNvPr id="13" name="Shape 11"/>
          <p:cNvSpPr/>
          <p:nvPr/>
        </p:nvSpPr>
        <p:spPr>
          <a:xfrm>
            <a:off x="8016818" y="2681517"/>
            <a:ext cx="228600" cy="228600"/>
          </a:xfrm>
          <a:custGeom>
            <a:avLst/>
            <a:gdLst/>
            <a:ahLst/>
            <a:cxnLst/>
            <a:rect l="l" t="t" r="r" b="b"/>
            <a:pathLst>
              <a:path w="228600" h="228600">
                <a:moveTo>
                  <a:pt x="185738" y="92869"/>
                </a:moveTo>
                <a:cubicBezTo>
                  <a:pt x="185738" y="113362"/>
                  <a:pt x="179085" y="132293"/>
                  <a:pt x="167878" y="147652"/>
                </a:cubicBezTo>
                <a:lnTo>
                  <a:pt x="224403" y="204222"/>
                </a:lnTo>
                <a:cubicBezTo>
                  <a:pt x="229984" y="209803"/>
                  <a:pt x="229984" y="218867"/>
                  <a:pt x="224403" y="224448"/>
                </a:cubicBezTo>
                <a:cubicBezTo>
                  <a:pt x="218822" y="230029"/>
                  <a:pt x="209758" y="230029"/>
                  <a:pt x="204177" y="224448"/>
                </a:cubicBezTo>
                <a:lnTo>
                  <a:pt x="147652" y="167878"/>
                </a:lnTo>
                <a:cubicBezTo>
                  <a:pt x="132293" y="179085"/>
                  <a:pt x="113362" y="185738"/>
                  <a:pt x="92869" y="185738"/>
                </a:cubicBezTo>
                <a:cubicBezTo>
                  <a:pt x="41568" y="185738"/>
                  <a:pt x="0" y="144170"/>
                  <a:pt x="0" y="92869"/>
                </a:cubicBezTo>
                <a:cubicBezTo>
                  <a:pt x="0" y="41568"/>
                  <a:pt x="41568" y="0"/>
                  <a:pt x="92869" y="0"/>
                </a:cubicBezTo>
                <a:cubicBezTo>
                  <a:pt x="144170" y="0"/>
                  <a:pt x="185738" y="41568"/>
                  <a:pt x="185738" y="92869"/>
                </a:cubicBezTo>
                <a:close/>
                <a:moveTo>
                  <a:pt x="92869" y="157163"/>
                </a:moveTo>
                <a:cubicBezTo>
                  <a:pt x="128353" y="157163"/>
                  <a:pt x="157163" y="128353"/>
                  <a:pt x="157163" y="92869"/>
                </a:cubicBezTo>
                <a:cubicBezTo>
                  <a:pt x="157163" y="57384"/>
                  <a:pt x="128353" y="28575"/>
                  <a:pt x="92869" y="28575"/>
                </a:cubicBezTo>
                <a:cubicBezTo>
                  <a:pt x="57384" y="28575"/>
                  <a:pt x="28575" y="57384"/>
                  <a:pt x="28575" y="92869"/>
                </a:cubicBezTo>
                <a:cubicBezTo>
                  <a:pt x="28575" y="128353"/>
                  <a:pt x="57384" y="157163"/>
                  <a:pt x="92869" y="157163"/>
                </a:cubicBezTo>
                <a:close/>
              </a:path>
            </a:pathLst>
          </a:custGeom>
          <a:solidFill>
            <a:srgbClr val="FFFFFF"/>
          </a:solidFill>
          <a:ln/>
        </p:spPr>
        <p:txBody>
          <a:bodyPr/>
          <a:lstStyle/>
          <a:p>
            <a:endParaRPr lang="zh-CN" altLang="en-US"/>
          </a:p>
        </p:txBody>
      </p:sp>
      <p:sp>
        <p:nvSpPr>
          <p:cNvPr id="14" name="Text 12"/>
          <p:cNvSpPr/>
          <p:nvPr/>
        </p:nvSpPr>
        <p:spPr>
          <a:xfrm>
            <a:off x="5808096" y="2960917"/>
            <a:ext cx="4635500" cy="304800"/>
          </a:xfrm>
          <a:prstGeom prst="rect">
            <a:avLst/>
          </a:prstGeom>
          <a:noFill/>
          <a:ln/>
        </p:spPr>
        <p:txBody>
          <a:bodyPr wrap="square" lIns="0" tIns="0" rIns="0" bIns="0" rtlCol="0" anchor="ctr"/>
          <a:lstStyle/>
          <a:p>
            <a:pPr algn="ctr">
              <a:lnSpc>
                <a:spcPct val="130000"/>
              </a:lnSpc>
            </a:pPr>
            <a:r>
              <a:rPr lang="en-US" sz="1600" b="1" dirty="0">
                <a:solidFill>
                  <a:srgbClr val="FFFFFF"/>
                </a:solidFill>
                <a:latin typeface="MiSans" pitchFamily="34" charset="0"/>
                <a:ea typeface="MiSans" pitchFamily="34" charset="-122"/>
                <a:cs typeface="MiSans" pitchFamily="34" charset="-120"/>
              </a:rPr>
              <a:t>筛选与搜索</a:t>
            </a:r>
            <a:endParaRPr lang="en-US" sz="1600" dirty="0"/>
          </a:p>
        </p:txBody>
      </p:sp>
      <p:sp>
        <p:nvSpPr>
          <p:cNvPr id="15" name="Shape 13"/>
          <p:cNvSpPr/>
          <p:nvPr/>
        </p:nvSpPr>
        <p:spPr>
          <a:xfrm>
            <a:off x="10701848" y="2489200"/>
            <a:ext cx="4838700" cy="927100"/>
          </a:xfrm>
          <a:custGeom>
            <a:avLst/>
            <a:gdLst/>
            <a:ahLst/>
            <a:cxnLst/>
            <a:rect l="l" t="t" r="r" b="b"/>
            <a:pathLst>
              <a:path w="4838700" h="927100">
                <a:moveTo>
                  <a:pt x="50796" y="0"/>
                </a:moveTo>
                <a:lnTo>
                  <a:pt x="4787904" y="0"/>
                </a:lnTo>
                <a:cubicBezTo>
                  <a:pt x="4815958" y="0"/>
                  <a:pt x="4838700" y="22742"/>
                  <a:pt x="4838700" y="50796"/>
                </a:cubicBezTo>
                <a:lnTo>
                  <a:pt x="4838700" y="876304"/>
                </a:lnTo>
                <a:cubicBezTo>
                  <a:pt x="4838700" y="904358"/>
                  <a:pt x="4815958" y="927100"/>
                  <a:pt x="4787904" y="927100"/>
                </a:cubicBezTo>
                <a:lnTo>
                  <a:pt x="50796" y="927100"/>
                </a:lnTo>
                <a:cubicBezTo>
                  <a:pt x="22742" y="927100"/>
                  <a:pt x="0" y="904358"/>
                  <a:pt x="0" y="876304"/>
                </a:cubicBezTo>
                <a:lnTo>
                  <a:pt x="0" y="50796"/>
                </a:lnTo>
                <a:cubicBezTo>
                  <a:pt x="0" y="22761"/>
                  <a:pt x="22761" y="0"/>
                  <a:pt x="50796" y="0"/>
                </a:cubicBezTo>
                <a:close/>
              </a:path>
            </a:pathLst>
          </a:custGeom>
          <a:solidFill>
            <a:srgbClr val="FFFFFF">
              <a:alpha val="20000"/>
            </a:srgbClr>
          </a:solidFill>
          <a:ln/>
        </p:spPr>
        <p:txBody>
          <a:bodyPr/>
          <a:lstStyle/>
          <a:p>
            <a:endParaRPr lang="zh-CN" altLang="en-US"/>
          </a:p>
        </p:txBody>
      </p:sp>
      <p:sp>
        <p:nvSpPr>
          <p:cNvPr id="16" name="Shape 14"/>
          <p:cNvSpPr/>
          <p:nvPr/>
        </p:nvSpPr>
        <p:spPr>
          <a:xfrm>
            <a:off x="13026458" y="2681517"/>
            <a:ext cx="200025" cy="228600"/>
          </a:xfrm>
          <a:custGeom>
            <a:avLst/>
            <a:gdLst/>
            <a:ahLst/>
            <a:cxnLst/>
            <a:rect l="l" t="t" r="r" b="b"/>
            <a:pathLst>
              <a:path w="200025" h="228600">
                <a:moveTo>
                  <a:pt x="100013" y="110728"/>
                </a:moveTo>
                <a:cubicBezTo>
                  <a:pt x="129583" y="110728"/>
                  <a:pt x="153591" y="86721"/>
                  <a:pt x="153591" y="57150"/>
                </a:cubicBezTo>
                <a:cubicBezTo>
                  <a:pt x="153591" y="27579"/>
                  <a:pt x="129583" y="3572"/>
                  <a:pt x="100013" y="3572"/>
                </a:cubicBezTo>
                <a:cubicBezTo>
                  <a:pt x="70442" y="3572"/>
                  <a:pt x="46434" y="27579"/>
                  <a:pt x="46434" y="57150"/>
                </a:cubicBezTo>
                <a:cubicBezTo>
                  <a:pt x="46434" y="86721"/>
                  <a:pt x="70442" y="110728"/>
                  <a:pt x="100012" y="110728"/>
                </a:cubicBezTo>
                <a:close/>
                <a:moveTo>
                  <a:pt x="86752" y="135731"/>
                </a:moveTo>
                <a:cubicBezTo>
                  <a:pt x="42773" y="135731"/>
                  <a:pt x="7144" y="171361"/>
                  <a:pt x="7144" y="215339"/>
                </a:cubicBezTo>
                <a:cubicBezTo>
                  <a:pt x="7144" y="222662"/>
                  <a:pt x="13082" y="228600"/>
                  <a:pt x="20404" y="228600"/>
                </a:cubicBezTo>
                <a:lnTo>
                  <a:pt x="179621" y="228600"/>
                </a:lnTo>
                <a:cubicBezTo>
                  <a:pt x="186943" y="228600"/>
                  <a:pt x="192881" y="222662"/>
                  <a:pt x="192881" y="215339"/>
                </a:cubicBezTo>
                <a:cubicBezTo>
                  <a:pt x="192881" y="171361"/>
                  <a:pt x="157252" y="135731"/>
                  <a:pt x="113273" y="135731"/>
                </a:cubicBezTo>
                <a:lnTo>
                  <a:pt x="86752" y="135731"/>
                </a:lnTo>
                <a:close/>
              </a:path>
            </a:pathLst>
          </a:custGeom>
          <a:solidFill>
            <a:srgbClr val="FFFFFF"/>
          </a:solidFill>
          <a:ln/>
        </p:spPr>
        <p:txBody>
          <a:bodyPr/>
          <a:lstStyle/>
          <a:p>
            <a:endParaRPr lang="zh-CN" altLang="en-US"/>
          </a:p>
        </p:txBody>
      </p:sp>
      <p:sp>
        <p:nvSpPr>
          <p:cNvPr id="17" name="Text 15"/>
          <p:cNvSpPr/>
          <p:nvPr/>
        </p:nvSpPr>
        <p:spPr>
          <a:xfrm>
            <a:off x="10803448" y="2960917"/>
            <a:ext cx="4635500" cy="304800"/>
          </a:xfrm>
          <a:prstGeom prst="rect">
            <a:avLst/>
          </a:prstGeom>
          <a:noFill/>
          <a:ln/>
        </p:spPr>
        <p:txBody>
          <a:bodyPr wrap="square" lIns="0" tIns="0" rIns="0" bIns="0" rtlCol="0" anchor="ctr"/>
          <a:lstStyle/>
          <a:p>
            <a:pPr algn="ctr">
              <a:lnSpc>
                <a:spcPct val="130000"/>
              </a:lnSpc>
            </a:pPr>
            <a:r>
              <a:rPr lang="en-US" sz="1600" b="1" dirty="0">
                <a:solidFill>
                  <a:srgbClr val="FFFFFF"/>
                </a:solidFill>
                <a:latin typeface="MiSans" pitchFamily="34" charset="0"/>
                <a:ea typeface="MiSans" pitchFamily="34" charset="-122"/>
                <a:cs typeface="MiSans" pitchFamily="34" charset="-120"/>
              </a:rPr>
              <a:t>用户界面</a:t>
            </a:r>
            <a:endParaRPr lang="en-US" sz="1600" dirty="0"/>
          </a:p>
        </p:txBody>
      </p:sp>
      <p:sp>
        <p:nvSpPr>
          <p:cNvPr id="18" name="Shape 16"/>
          <p:cNvSpPr/>
          <p:nvPr/>
        </p:nvSpPr>
        <p:spPr>
          <a:xfrm>
            <a:off x="508000" y="3824517"/>
            <a:ext cx="15240000" cy="1422400"/>
          </a:xfrm>
          <a:custGeom>
            <a:avLst/>
            <a:gdLst/>
            <a:ahLst/>
            <a:cxnLst/>
            <a:rect l="l" t="t" r="r" b="b"/>
            <a:pathLst>
              <a:path w="15240000" h="1422400">
                <a:moveTo>
                  <a:pt x="152396" y="0"/>
                </a:moveTo>
                <a:lnTo>
                  <a:pt x="15087604" y="0"/>
                </a:lnTo>
                <a:cubicBezTo>
                  <a:pt x="15171770" y="0"/>
                  <a:pt x="15240000" y="68230"/>
                  <a:pt x="15240000" y="152396"/>
                </a:cubicBezTo>
                <a:lnTo>
                  <a:pt x="15240000" y="1270004"/>
                </a:lnTo>
                <a:cubicBezTo>
                  <a:pt x="15240000" y="1354170"/>
                  <a:pt x="15171770" y="1422400"/>
                  <a:pt x="15087604" y="1422400"/>
                </a:cubicBezTo>
                <a:lnTo>
                  <a:pt x="152396" y="1422400"/>
                </a:lnTo>
                <a:cubicBezTo>
                  <a:pt x="68286" y="1422400"/>
                  <a:pt x="0" y="1354114"/>
                  <a:pt x="0" y="1270004"/>
                </a:cubicBezTo>
                <a:lnTo>
                  <a:pt x="0" y="152396"/>
                </a:lnTo>
                <a:cubicBezTo>
                  <a:pt x="0" y="68286"/>
                  <a:pt x="68286" y="0"/>
                  <a:pt x="152396" y="0"/>
                </a:cubicBezTo>
                <a:close/>
              </a:path>
            </a:pathLst>
          </a:custGeom>
          <a:solidFill>
            <a:srgbClr val="2563EB"/>
          </a:solidFill>
          <a:ln/>
          <a:effectLst>
            <a:outerShdw blurRad="76200" dist="50800" dir="5400000" algn="bl" rotWithShape="0">
              <a:srgbClr val="000000">
                <a:alpha val="10196"/>
              </a:srgbClr>
            </a:outerShdw>
          </a:effectLst>
        </p:spPr>
        <p:txBody>
          <a:bodyPr/>
          <a:lstStyle/>
          <a:p>
            <a:endParaRPr lang="zh-CN" altLang="en-US"/>
          </a:p>
        </p:txBody>
      </p:sp>
      <p:sp>
        <p:nvSpPr>
          <p:cNvPr id="19" name="Shape 17"/>
          <p:cNvSpPr/>
          <p:nvPr/>
        </p:nvSpPr>
        <p:spPr>
          <a:xfrm>
            <a:off x="758825" y="4078517"/>
            <a:ext cx="222250" cy="254000"/>
          </a:xfrm>
          <a:custGeom>
            <a:avLst/>
            <a:gdLst/>
            <a:ahLst/>
            <a:cxnLst/>
            <a:rect l="l" t="t" r="r" b="b"/>
            <a:pathLst>
              <a:path w="222250" h="254000">
                <a:moveTo>
                  <a:pt x="31750" y="15875"/>
                </a:moveTo>
                <a:cubicBezTo>
                  <a:pt x="14238" y="15875"/>
                  <a:pt x="0" y="30113"/>
                  <a:pt x="0" y="47625"/>
                </a:cubicBezTo>
                <a:lnTo>
                  <a:pt x="0" y="79375"/>
                </a:lnTo>
                <a:cubicBezTo>
                  <a:pt x="0" y="96887"/>
                  <a:pt x="14238" y="111125"/>
                  <a:pt x="31750" y="111125"/>
                </a:cubicBezTo>
                <a:lnTo>
                  <a:pt x="190500" y="111125"/>
                </a:lnTo>
                <a:cubicBezTo>
                  <a:pt x="208012" y="111125"/>
                  <a:pt x="222250" y="96887"/>
                  <a:pt x="222250" y="79375"/>
                </a:cubicBezTo>
                <a:lnTo>
                  <a:pt x="222250" y="47625"/>
                </a:lnTo>
                <a:cubicBezTo>
                  <a:pt x="222250" y="30113"/>
                  <a:pt x="208012" y="15875"/>
                  <a:pt x="190500" y="15875"/>
                </a:cubicBezTo>
                <a:lnTo>
                  <a:pt x="31750" y="15875"/>
                </a:lnTo>
                <a:close/>
                <a:moveTo>
                  <a:pt x="138906" y="51594"/>
                </a:moveTo>
                <a:cubicBezTo>
                  <a:pt x="145477" y="51594"/>
                  <a:pt x="150813" y="56929"/>
                  <a:pt x="150813" y="63500"/>
                </a:cubicBezTo>
                <a:cubicBezTo>
                  <a:pt x="150813" y="70071"/>
                  <a:pt x="145477" y="75406"/>
                  <a:pt x="138906" y="75406"/>
                </a:cubicBezTo>
                <a:cubicBezTo>
                  <a:pt x="132335" y="75406"/>
                  <a:pt x="127000" y="70071"/>
                  <a:pt x="127000" y="63500"/>
                </a:cubicBezTo>
                <a:cubicBezTo>
                  <a:pt x="127000" y="56929"/>
                  <a:pt x="132335" y="51594"/>
                  <a:pt x="138906" y="51594"/>
                </a:cubicBezTo>
                <a:close/>
                <a:moveTo>
                  <a:pt x="166688" y="63500"/>
                </a:moveTo>
                <a:cubicBezTo>
                  <a:pt x="166688" y="56929"/>
                  <a:pt x="172023" y="51594"/>
                  <a:pt x="178594" y="51594"/>
                </a:cubicBezTo>
                <a:cubicBezTo>
                  <a:pt x="185165" y="51594"/>
                  <a:pt x="190500" y="56929"/>
                  <a:pt x="190500" y="63500"/>
                </a:cubicBezTo>
                <a:cubicBezTo>
                  <a:pt x="190500" y="70071"/>
                  <a:pt x="185165" y="75406"/>
                  <a:pt x="178594" y="75406"/>
                </a:cubicBezTo>
                <a:cubicBezTo>
                  <a:pt x="172023" y="75406"/>
                  <a:pt x="166688" y="70071"/>
                  <a:pt x="166688" y="63500"/>
                </a:cubicBezTo>
                <a:close/>
                <a:moveTo>
                  <a:pt x="31750" y="142875"/>
                </a:moveTo>
                <a:cubicBezTo>
                  <a:pt x="14238" y="142875"/>
                  <a:pt x="0" y="157113"/>
                  <a:pt x="0" y="174625"/>
                </a:cubicBezTo>
                <a:lnTo>
                  <a:pt x="0" y="206375"/>
                </a:lnTo>
                <a:cubicBezTo>
                  <a:pt x="0" y="223887"/>
                  <a:pt x="14238" y="238125"/>
                  <a:pt x="31750" y="238125"/>
                </a:cubicBezTo>
                <a:lnTo>
                  <a:pt x="190500" y="238125"/>
                </a:lnTo>
                <a:cubicBezTo>
                  <a:pt x="208012" y="238125"/>
                  <a:pt x="222250" y="223887"/>
                  <a:pt x="222250" y="206375"/>
                </a:cubicBezTo>
                <a:lnTo>
                  <a:pt x="222250" y="174625"/>
                </a:lnTo>
                <a:cubicBezTo>
                  <a:pt x="222250" y="157113"/>
                  <a:pt x="208012" y="142875"/>
                  <a:pt x="190500" y="142875"/>
                </a:cubicBezTo>
                <a:lnTo>
                  <a:pt x="31750" y="142875"/>
                </a:lnTo>
                <a:close/>
                <a:moveTo>
                  <a:pt x="138906" y="178594"/>
                </a:moveTo>
                <a:cubicBezTo>
                  <a:pt x="145477" y="178594"/>
                  <a:pt x="150813" y="183929"/>
                  <a:pt x="150813" y="190500"/>
                </a:cubicBezTo>
                <a:cubicBezTo>
                  <a:pt x="150813" y="197071"/>
                  <a:pt x="145477" y="202406"/>
                  <a:pt x="138906" y="202406"/>
                </a:cubicBezTo>
                <a:cubicBezTo>
                  <a:pt x="132335" y="202406"/>
                  <a:pt x="127000" y="197071"/>
                  <a:pt x="127000" y="190500"/>
                </a:cubicBezTo>
                <a:cubicBezTo>
                  <a:pt x="127000" y="183929"/>
                  <a:pt x="132335" y="178594"/>
                  <a:pt x="138906" y="178594"/>
                </a:cubicBezTo>
                <a:close/>
                <a:moveTo>
                  <a:pt x="166688" y="190500"/>
                </a:moveTo>
                <a:cubicBezTo>
                  <a:pt x="166688" y="183929"/>
                  <a:pt x="172023" y="178594"/>
                  <a:pt x="178594" y="178594"/>
                </a:cubicBezTo>
                <a:cubicBezTo>
                  <a:pt x="185165" y="178594"/>
                  <a:pt x="190500" y="183929"/>
                  <a:pt x="190500" y="190500"/>
                </a:cubicBezTo>
                <a:cubicBezTo>
                  <a:pt x="190500" y="197071"/>
                  <a:pt x="185165" y="202406"/>
                  <a:pt x="178594" y="202406"/>
                </a:cubicBezTo>
                <a:cubicBezTo>
                  <a:pt x="172023" y="202406"/>
                  <a:pt x="166688" y="197071"/>
                  <a:pt x="166688" y="190500"/>
                </a:cubicBezTo>
                <a:close/>
              </a:path>
            </a:pathLst>
          </a:custGeom>
          <a:solidFill>
            <a:srgbClr val="FFFFFF"/>
          </a:solidFill>
          <a:ln/>
        </p:spPr>
        <p:txBody>
          <a:bodyPr/>
          <a:lstStyle/>
          <a:p>
            <a:endParaRPr lang="zh-CN" altLang="en-US"/>
          </a:p>
        </p:txBody>
      </p:sp>
      <p:sp>
        <p:nvSpPr>
          <p:cNvPr id="20" name="Text 18"/>
          <p:cNvSpPr/>
          <p:nvPr/>
        </p:nvSpPr>
        <p:spPr>
          <a:xfrm>
            <a:off x="1028700" y="4027717"/>
            <a:ext cx="1371600" cy="355600"/>
          </a:xfrm>
          <a:prstGeom prst="rect">
            <a:avLst/>
          </a:prstGeom>
          <a:noFill/>
          <a:ln/>
        </p:spPr>
        <p:txBody>
          <a:bodyPr wrap="square" lIns="0" tIns="0" rIns="0" bIns="0" rtlCol="0" anchor="ctr"/>
          <a:lstStyle/>
          <a:p>
            <a:pPr>
              <a:lnSpc>
                <a:spcPct val="120000"/>
              </a:lnSpc>
            </a:pPr>
            <a:r>
              <a:rPr lang="en-US" sz="2000" b="1" dirty="0">
                <a:solidFill>
                  <a:srgbClr val="FFFFFF"/>
                </a:solidFill>
                <a:latin typeface="MiSans" pitchFamily="34" charset="0"/>
                <a:ea typeface="MiSans" pitchFamily="34" charset="-122"/>
                <a:cs typeface="MiSans" pitchFamily="34" charset="-120"/>
              </a:rPr>
              <a:t>后端API层</a:t>
            </a:r>
            <a:endParaRPr lang="en-US" sz="1600" dirty="0"/>
          </a:p>
        </p:txBody>
      </p:sp>
      <p:sp>
        <p:nvSpPr>
          <p:cNvPr id="21" name="Text 19"/>
          <p:cNvSpPr/>
          <p:nvPr/>
        </p:nvSpPr>
        <p:spPr>
          <a:xfrm>
            <a:off x="14773672" y="4078517"/>
            <a:ext cx="863600" cy="254000"/>
          </a:xfrm>
          <a:prstGeom prst="rect">
            <a:avLst/>
          </a:prstGeom>
          <a:noFill/>
          <a:ln/>
        </p:spPr>
        <p:txBody>
          <a:bodyPr wrap="square" lIns="0" tIns="0" rIns="0" bIns="0" rtlCol="0" anchor="ctr"/>
          <a:lstStyle/>
          <a:p>
            <a:pPr>
              <a:lnSpc>
                <a:spcPct val="120000"/>
              </a:lnSpc>
            </a:pPr>
            <a:r>
              <a:rPr lang="en-US" sz="1400" dirty="0">
                <a:solidFill>
                  <a:srgbClr val="FFFFFF">
                    <a:alpha val="80000"/>
                  </a:srgbClr>
                </a:solidFill>
                <a:latin typeface="MiSans" pitchFamily="34" charset="0"/>
                <a:ea typeface="MiSans" pitchFamily="34" charset="-122"/>
                <a:cs typeface="MiSans" pitchFamily="34" charset="-120"/>
              </a:rPr>
              <a:t>API Layer</a:t>
            </a:r>
            <a:endParaRPr lang="en-US" sz="1600" dirty="0"/>
          </a:p>
        </p:txBody>
      </p:sp>
      <p:sp>
        <p:nvSpPr>
          <p:cNvPr id="22" name="Shape 20"/>
          <p:cNvSpPr/>
          <p:nvPr/>
        </p:nvSpPr>
        <p:spPr>
          <a:xfrm>
            <a:off x="711200" y="4535717"/>
            <a:ext cx="3594100" cy="508000"/>
          </a:xfrm>
          <a:custGeom>
            <a:avLst/>
            <a:gdLst/>
            <a:ahLst/>
            <a:cxnLst/>
            <a:rect l="l" t="t" r="r" b="b"/>
            <a:pathLst>
              <a:path w="3594100" h="508000">
                <a:moveTo>
                  <a:pt x="50800" y="0"/>
                </a:moveTo>
                <a:lnTo>
                  <a:pt x="3543300" y="0"/>
                </a:lnTo>
                <a:cubicBezTo>
                  <a:pt x="3571337" y="0"/>
                  <a:pt x="3594100" y="22763"/>
                  <a:pt x="3594100" y="50800"/>
                </a:cubicBezTo>
                <a:lnTo>
                  <a:pt x="3594100" y="457200"/>
                </a:lnTo>
                <a:cubicBezTo>
                  <a:pt x="3594100" y="485237"/>
                  <a:pt x="3571337" y="508000"/>
                  <a:pt x="3543300" y="508000"/>
                </a:cubicBezTo>
                <a:lnTo>
                  <a:pt x="50800" y="508000"/>
                </a:lnTo>
                <a:cubicBezTo>
                  <a:pt x="22763" y="508000"/>
                  <a:pt x="0" y="485237"/>
                  <a:pt x="0" y="457200"/>
                </a:cubicBezTo>
                <a:lnTo>
                  <a:pt x="0" y="50800"/>
                </a:lnTo>
                <a:cubicBezTo>
                  <a:pt x="0" y="22763"/>
                  <a:pt x="22763" y="0"/>
                  <a:pt x="50800" y="0"/>
                </a:cubicBezTo>
                <a:close/>
              </a:path>
            </a:pathLst>
          </a:custGeom>
          <a:solidFill>
            <a:srgbClr val="FFFFFF">
              <a:alpha val="20000"/>
            </a:srgbClr>
          </a:solidFill>
          <a:ln/>
        </p:spPr>
        <p:txBody>
          <a:bodyPr/>
          <a:lstStyle/>
          <a:p>
            <a:endParaRPr lang="zh-CN" altLang="en-US"/>
          </a:p>
        </p:txBody>
      </p:sp>
      <p:sp>
        <p:nvSpPr>
          <p:cNvPr id="23" name="Text 21"/>
          <p:cNvSpPr/>
          <p:nvPr/>
        </p:nvSpPr>
        <p:spPr>
          <a:xfrm>
            <a:off x="762000" y="4637317"/>
            <a:ext cx="3492500" cy="304800"/>
          </a:xfrm>
          <a:prstGeom prst="rect">
            <a:avLst/>
          </a:prstGeom>
          <a:noFill/>
          <a:ln/>
        </p:spPr>
        <p:txBody>
          <a:bodyPr wrap="square" lIns="0" tIns="0" rIns="0" bIns="0" rtlCol="0" anchor="ctr"/>
          <a:lstStyle/>
          <a:p>
            <a:pPr algn="ctr">
              <a:lnSpc>
                <a:spcPct val="130000"/>
              </a:lnSpc>
            </a:pPr>
            <a:r>
              <a:rPr lang="en-US" sz="1600" dirty="0">
                <a:solidFill>
                  <a:srgbClr val="FFFFFF"/>
                </a:solidFill>
                <a:latin typeface="MiSans" pitchFamily="34" charset="0"/>
                <a:ea typeface="MiSans" pitchFamily="34" charset="-122"/>
                <a:cs typeface="MiSans" pitchFamily="34" charset="-120"/>
              </a:rPr>
              <a:t>REST API</a:t>
            </a:r>
            <a:endParaRPr lang="en-US" sz="1600" dirty="0"/>
          </a:p>
        </p:txBody>
      </p:sp>
      <p:sp>
        <p:nvSpPr>
          <p:cNvPr id="24" name="Shape 22"/>
          <p:cNvSpPr/>
          <p:nvPr/>
        </p:nvSpPr>
        <p:spPr>
          <a:xfrm>
            <a:off x="4457700" y="4535717"/>
            <a:ext cx="3594100" cy="508000"/>
          </a:xfrm>
          <a:custGeom>
            <a:avLst/>
            <a:gdLst/>
            <a:ahLst/>
            <a:cxnLst/>
            <a:rect l="l" t="t" r="r" b="b"/>
            <a:pathLst>
              <a:path w="3594100" h="508000">
                <a:moveTo>
                  <a:pt x="50800" y="0"/>
                </a:moveTo>
                <a:lnTo>
                  <a:pt x="3543300" y="0"/>
                </a:lnTo>
                <a:cubicBezTo>
                  <a:pt x="3571337" y="0"/>
                  <a:pt x="3594100" y="22763"/>
                  <a:pt x="3594100" y="50800"/>
                </a:cubicBezTo>
                <a:lnTo>
                  <a:pt x="3594100" y="457200"/>
                </a:lnTo>
                <a:cubicBezTo>
                  <a:pt x="3594100" y="485237"/>
                  <a:pt x="3571337" y="508000"/>
                  <a:pt x="3543300" y="508000"/>
                </a:cubicBezTo>
                <a:lnTo>
                  <a:pt x="50800" y="508000"/>
                </a:lnTo>
                <a:cubicBezTo>
                  <a:pt x="22763" y="508000"/>
                  <a:pt x="0" y="485237"/>
                  <a:pt x="0" y="457200"/>
                </a:cubicBezTo>
                <a:lnTo>
                  <a:pt x="0" y="50800"/>
                </a:lnTo>
                <a:cubicBezTo>
                  <a:pt x="0" y="22763"/>
                  <a:pt x="22763" y="0"/>
                  <a:pt x="50800" y="0"/>
                </a:cubicBezTo>
                <a:close/>
              </a:path>
            </a:pathLst>
          </a:custGeom>
          <a:solidFill>
            <a:srgbClr val="FFFFFF">
              <a:alpha val="20000"/>
            </a:srgbClr>
          </a:solidFill>
          <a:ln/>
        </p:spPr>
        <p:txBody>
          <a:bodyPr/>
          <a:lstStyle/>
          <a:p>
            <a:endParaRPr lang="zh-CN" altLang="en-US"/>
          </a:p>
        </p:txBody>
      </p:sp>
      <p:sp>
        <p:nvSpPr>
          <p:cNvPr id="25" name="Text 23"/>
          <p:cNvSpPr/>
          <p:nvPr/>
        </p:nvSpPr>
        <p:spPr>
          <a:xfrm>
            <a:off x="4508500" y="4637317"/>
            <a:ext cx="3492500" cy="304800"/>
          </a:xfrm>
          <a:prstGeom prst="rect">
            <a:avLst/>
          </a:prstGeom>
          <a:noFill/>
          <a:ln/>
        </p:spPr>
        <p:txBody>
          <a:bodyPr wrap="square" lIns="0" tIns="0" rIns="0" bIns="0" rtlCol="0" anchor="ctr"/>
          <a:lstStyle/>
          <a:p>
            <a:pPr algn="ctr">
              <a:lnSpc>
                <a:spcPct val="130000"/>
              </a:lnSpc>
            </a:pPr>
            <a:r>
              <a:rPr lang="en-US" sz="1600" dirty="0">
                <a:solidFill>
                  <a:srgbClr val="FFFFFF"/>
                </a:solidFill>
                <a:latin typeface="MiSans" pitchFamily="34" charset="0"/>
                <a:ea typeface="MiSans" pitchFamily="34" charset="-122"/>
                <a:cs typeface="MiSans" pitchFamily="34" charset="-120"/>
              </a:rPr>
              <a:t>异常处理</a:t>
            </a:r>
            <a:endParaRPr lang="en-US" sz="1600" dirty="0"/>
          </a:p>
        </p:txBody>
      </p:sp>
      <p:sp>
        <p:nvSpPr>
          <p:cNvPr id="26" name="Shape 24"/>
          <p:cNvSpPr/>
          <p:nvPr/>
        </p:nvSpPr>
        <p:spPr>
          <a:xfrm>
            <a:off x="8204200" y="4535717"/>
            <a:ext cx="3594100" cy="508000"/>
          </a:xfrm>
          <a:custGeom>
            <a:avLst/>
            <a:gdLst/>
            <a:ahLst/>
            <a:cxnLst/>
            <a:rect l="l" t="t" r="r" b="b"/>
            <a:pathLst>
              <a:path w="3594100" h="508000">
                <a:moveTo>
                  <a:pt x="50800" y="0"/>
                </a:moveTo>
                <a:lnTo>
                  <a:pt x="3543300" y="0"/>
                </a:lnTo>
                <a:cubicBezTo>
                  <a:pt x="3571337" y="0"/>
                  <a:pt x="3594100" y="22763"/>
                  <a:pt x="3594100" y="50800"/>
                </a:cubicBezTo>
                <a:lnTo>
                  <a:pt x="3594100" y="457200"/>
                </a:lnTo>
                <a:cubicBezTo>
                  <a:pt x="3594100" y="485237"/>
                  <a:pt x="3571337" y="508000"/>
                  <a:pt x="3543300" y="508000"/>
                </a:cubicBezTo>
                <a:lnTo>
                  <a:pt x="50800" y="508000"/>
                </a:lnTo>
                <a:cubicBezTo>
                  <a:pt x="22763" y="508000"/>
                  <a:pt x="0" y="485237"/>
                  <a:pt x="0" y="457200"/>
                </a:cubicBezTo>
                <a:lnTo>
                  <a:pt x="0" y="50800"/>
                </a:lnTo>
                <a:cubicBezTo>
                  <a:pt x="0" y="22763"/>
                  <a:pt x="22763" y="0"/>
                  <a:pt x="50800" y="0"/>
                </a:cubicBezTo>
                <a:close/>
              </a:path>
            </a:pathLst>
          </a:custGeom>
          <a:solidFill>
            <a:srgbClr val="FFFFFF">
              <a:alpha val="20000"/>
            </a:srgbClr>
          </a:solidFill>
          <a:ln/>
        </p:spPr>
        <p:txBody>
          <a:bodyPr/>
          <a:lstStyle/>
          <a:p>
            <a:endParaRPr lang="zh-CN" altLang="en-US"/>
          </a:p>
        </p:txBody>
      </p:sp>
      <p:sp>
        <p:nvSpPr>
          <p:cNvPr id="27" name="Text 25"/>
          <p:cNvSpPr/>
          <p:nvPr/>
        </p:nvSpPr>
        <p:spPr>
          <a:xfrm>
            <a:off x="8255000" y="4637317"/>
            <a:ext cx="3492500" cy="304800"/>
          </a:xfrm>
          <a:prstGeom prst="rect">
            <a:avLst/>
          </a:prstGeom>
          <a:noFill/>
          <a:ln/>
        </p:spPr>
        <p:txBody>
          <a:bodyPr wrap="square" lIns="0" tIns="0" rIns="0" bIns="0" rtlCol="0" anchor="ctr"/>
          <a:lstStyle/>
          <a:p>
            <a:pPr algn="ctr">
              <a:lnSpc>
                <a:spcPct val="130000"/>
              </a:lnSpc>
            </a:pPr>
            <a:r>
              <a:rPr lang="en-US" sz="1600" dirty="0">
                <a:solidFill>
                  <a:srgbClr val="FFFFFF"/>
                </a:solidFill>
                <a:latin typeface="MiSans" pitchFamily="34" charset="0"/>
                <a:ea typeface="MiSans" pitchFamily="34" charset="-122"/>
                <a:cs typeface="MiSans" pitchFamily="34" charset="-120"/>
              </a:rPr>
              <a:t>日志系统</a:t>
            </a:r>
            <a:endParaRPr lang="en-US" sz="1600" dirty="0"/>
          </a:p>
        </p:txBody>
      </p:sp>
      <p:sp>
        <p:nvSpPr>
          <p:cNvPr id="28" name="Shape 26"/>
          <p:cNvSpPr/>
          <p:nvPr/>
        </p:nvSpPr>
        <p:spPr>
          <a:xfrm>
            <a:off x="11950701" y="4535717"/>
            <a:ext cx="3594100" cy="508000"/>
          </a:xfrm>
          <a:custGeom>
            <a:avLst/>
            <a:gdLst/>
            <a:ahLst/>
            <a:cxnLst/>
            <a:rect l="l" t="t" r="r" b="b"/>
            <a:pathLst>
              <a:path w="3594100" h="508000">
                <a:moveTo>
                  <a:pt x="50800" y="0"/>
                </a:moveTo>
                <a:lnTo>
                  <a:pt x="3543300" y="0"/>
                </a:lnTo>
                <a:cubicBezTo>
                  <a:pt x="3571337" y="0"/>
                  <a:pt x="3594100" y="22763"/>
                  <a:pt x="3594100" y="50800"/>
                </a:cubicBezTo>
                <a:lnTo>
                  <a:pt x="3594100" y="457200"/>
                </a:lnTo>
                <a:cubicBezTo>
                  <a:pt x="3594100" y="485237"/>
                  <a:pt x="3571337" y="508000"/>
                  <a:pt x="3543300" y="508000"/>
                </a:cubicBezTo>
                <a:lnTo>
                  <a:pt x="50800" y="508000"/>
                </a:lnTo>
                <a:cubicBezTo>
                  <a:pt x="22763" y="508000"/>
                  <a:pt x="0" y="485237"/>
                  <a:pt x="0" y="457200"/>
                </a:cubicBezTo>
                <a:lnTo>
                  <a:pt x="0" y="50800"/>
                </a:lnTo>
                <a:cubicBezTo>
                  <a:pt x="0" y="22763"/>
                  <a:pt x="22763" y="0"/>
                  <a:pt x="50800" y="0"/>
                </a:cubicBezTo>
                <a:close/>
              </a:path>
            </a:pathLst>
          </a:custGeom>
          <a:solidFill>
            <a:srgbClr val="FFFFFF">
              <a:alpha val="20000"/>
            </a:srgbClr>
          </a:solidFill>
          <a:ln/>
        </p:spPr>
        <p:txBody>
          <a:bodyPr/>
          <a:lstStyle/>
          <a:p>
            <a:endParaRPr lang="zh-CN" altLang="en-US"/>
          </a:p>
        </p:txBody>
      </p:sp>
      <p:sp>
        <p:nvSpPr>
          <p:cNvPr id="29" name="Text 27"/>
          <p:cNvSpPr/>
          <p:nvPr/>
        </p:nvSpPr>
        <p:spPr>
          <a:xfrm>
            <a:off x="12001501" y="4637317"/>
            <a:ext cx="3492500" cy="304800"/>
          </a:xfrm>
          <a:prstGeom prst="rect">
            <a:avLst/>
          </a:prstGeom>
          <a:noFill/>
          <a:ln/>
        </p:spPr>
        <p:txBody>
          <a:bodyPr wrap="square" lIns="0" tIns="0" rIns="0" bIns="0" rtlCol="0" anchor="ctr"/>
          <a:lstStyle/>
          <a:p>
            <a:pPr algn="ctr">
              <a:lnSpc>
                <a:spcPct val="130000"/>
              </a:lnSpc>
            </a:pPr>
            <a:r>
              <a:rPr lang="en-US" sz="1600" dirty="0">
                <a:solidFill>
                  <a:srgbClr val="FFFFFF"/>
                </a:solidFill>
                <a:latin typeface="MiSans" pitchFamily="34" charset="0"/>
                <a:ea typeface="MiSans" pitchFamily="34" charset="-122"/>
                <a:cs typeface="MiSans" pitchFamily="34" charset="-120"/>
              </a:rPr>
              <a:t>用户认证</a:t>
            </a:r>
            <a:endParaRPr lang="en-US" sz="1600" dirty="0"/>
          </a:p>
        </p:txBody>
      </p:sp>
      <p:sp>
        <p:nvSpPr>
          <p:cNvPr id="30" name="Shape 28"/>
          <p:cNvSpPr/>
          <p:nvPr/>
        </p:nvSpPr>
        <p:spPr>
          <a:xfrm>
            <a:off x="508000" y="5450117"/>
            <a:ext cx="15240000" cy="1778000"/>
          </a:xfrm>
          <a:custGeom>
            <a:avLst/>
            <a:gdLst/>
            <a:ahLst/>
            <a:cxnLst/>
            <a:rect l="l" t="t" r="r" b="b"/>
            <a:pathLst>
              <a:path w="15240000" h="1778000">
                <a:moveTo>
                  <a:pt x="152392" y="0"/>
                </a:moveTo>
                <a:lnTo>
                  <a:pt x="15087608" y="0"/>
                </a:lnTo>
                <a:cubicBezTo>
                  <a:pt x="15171772" y="0"/>
                  <a:pt x="15240000" y="68228"/>
                  <a:pt x="15240000" y="152392"/>
                </a:cubicBezTo>
                <a:lnTo>
                  <a:pt x="15240000" y="1625608"/>
                </a:lnTo>
                <a:cubicBezTo>
                  <a:pt x="15240000" y="1709772"/>
                  <a:pt x="15171772" y="1778000"/>
                  <a:pt x="15087608" y="1778000"/>
                </a:cubicBezTo>
                <a:lnTo>
                  <a:pt x="152392" y="1778000"/>
                </a:lnTo>
                <a:cubicBezTo>
                  <a:pt x="68228" y="1778000"/>
                  <a:pt x="0" y="1709772"/>
                  <a:pt x="0" y="1625608"/>
                </a:cubicBezTo>
                <a:lnTo>
                  <a:pt x="0" y="152392"/>
                </a:lnTo>
                <a:cubicBezTo>
                  <a:pt x="0" y="68285"/>
                  <a:pt x="68285" y="0"/>
                  <a:pt x="152392" y="0"/>
                </a:cubicBezTo>
                <a:close/>
              </a:path>
            </a:pathLst>
          </a:custGeom>
          <a:solidFill>
            <a:srgbClr val="64748B"/>
          </a:solidFill>
          <a:ln/>
          <a:effectLst>
            <a:outerShdw blurRad="76200" dist="50800" dir="5400000" algn="bl" rotWithShape="0">
              <a:srgbClr val="000000">
                <a:alpha val="10196"/>
              </a:srgbClr>
            </a:outerShdw>
          </a:effectLst>
        </p:spPr>
        <p:txBody>
          <a:bodyPr/>
          <a:lstStyle/>
          <a:p>
            <a:endParaRPr lang="zh-CN" altLang="en-US"/>
          </a:p>
        </p:txBody>
      </p:sp>
      <p:sp>
        <p:nvSpPr>
          <p:cNvPr id="31" name="Shape 29"/>
          <p:cNvSpPr/>
          <p:nvPr/>
        </p:nvSpPr>
        <p:spPr>
          <a:xfrm>
            <a:off x="758825" y="5704117"/>
            <a:ext cx="222250" cy="254000"/>
          </a:xfrm>
          <a:custGeom>
            <a:avLst/>
            <a:gdLst/>
            <a:ahLst/>
            <a:cxnLst/>
            <a:rect l="l" t="t" r="r" b="b"/>
            <a:pathLst>
              <a:path w="222250" h="254000">
                <a:moveTo>
                  <a:pt x="222250" y="102096"/>
                </a:moveTo>
                <a:cubicBezTo>
                  <a:pt x="214908" y="106958"/>
                  <a:pt x="206474" y="110877"/>
                  <a:pt x="197693" y="114002"/>
                </a:cubicBezTo>
                <a:cubicBezTo>
                  <a:pt x="174377" y="122337"/>
                  <a:pt x="143768" y="127000"/>
                  <a:pt x="111125" y="127000"/>
                </a:cubicBezTo>
                <a:cubicBezTo>
                  <a:pt x="78482" y="127000"/>
                  <a:pt x="47823" y="122287"/>
                  <a:pt x="24557" y="114002"/>
                </a:cubicBezTo>
                <a:cubicBezTo>
                  <a:pt x="15825" y="110877"/>
                  <a:pt x="7342" y="106958"/>
                  <a:pt x="0" y="102096"/>
                </a:cubicBezTo>
                <a:lnTo>
                  <a:pt x="0" y="142875"/>
                </a:lnTo>
                <a:cubicBezTo>
                  <a:pt x="0" y="164802"/>
                  <a:pt x="49758" y="182563"/>
                  <a:pt x="111125" y="182563"/>
                </a:cubicBezTo>
                <a:cubicBezTo>
                  <a:pt x="172492" y="182563"/>
                  <a:pt x="222250" y="164802"/>
                  <a:pt x="222250" y="142875"/>
                </a:cubicBezTo>
                <a:lnTo>
                  <a:pt x="222250" y="102096"/>
                </a:lnTo>
                <a:close/>
                <a:moveTo>
                  <a:pt x="222250" y="63500"/>
                </a:moveTo>
                <a:lnTo>
                  <a:pt x="222250" y="39688"/>
                </a:lnTo>
                <a:cubicBezTo>
                  <a:pt x="222250" y="17760"/>
                  <a:pt x="172492" y="0"/>
                  <a:pt x="111125" y="0"/>
                </a:cubicBezTo>
                <a:cubicBezTo>
                  <a:pt x="49758" y="0"/>
                  <a:pt x="0" y="17760"/>
                  <a:pt x="0" y="39688"/>
                </a:cubicBezTo>
                <a:lnTo>
                  <a:pt x="0" y="63500"/>
                </a:lnTo>
                <a:cubicBezTo>
                  <a:pt x="0" y="85427"/>
                  <a:pt x="49758" y="103188"/>
                  <a:pt x="111125" y="103188"/>
                </a:cubicBezTo>
                <a:cubicBezTo>
                  <a:pt x="172492" y="103188"/>
                  <a:pt x="222250" y="85427"/>
                  <a:pt x="222250" y="63500"/>
                </a:cubicBezTo>
                <a:close/>
                <a:moveTo>
                  <a:pt x="197693" y="193377"/>
                </a:moveTo>
                <a:cubicBezTo>
                  <a:pt x="174427" y="201662"/>
                  <a:pt x="143818" y="206375"/>
                  <a:pt x="111125" y="206375"/>
                </a:cubicBezTo>
                <a:cubicBezTo>
                  <a:pt x="78432" y="206375"/>
                  <a:pt x="47823" y="201662"/>
                  <a:pt x="24557" y="193377"/>
                </a:cubicBezTo>
                <a:cubicBezTo>
                  <a:pt x="15825" y="190252"/>
                  <a:pt x="7342" y="186333"/>
                  <a:pt x="0" y="181471"/>
                </a:cubicBezTo>
                <a:lnTo>
                  <a:pt x="0" y="214313"/>
                </a:lnTo>
                <a:cubicBezTo>
                  <a:pt x="0" y="236240"/>
                  <a:pt x="49758" y="254000"/>
                  <a:pt x="111125" y="254000"/>
                </a:cubicBezTo>
                <a:cubicBezTo>
                  <a:pt x="172492" y="254000"/>
                  <a:pt x="222250" y="236240"/>
                  <a:pt x="222250" y="214313"/>
                </a:cubicBezTo>
                <a:lnTo>
                  <a:pt x="222250" y="181471"/>
                </a:lnTo>
                <a:cubicBezTo>
                  <a:pt x="214908" y="186333"/>
                  <a:pt x="206474" y="190252"/>
                  <a:pt x="197693" y="193377"/>
                </a:cubicBezTo>
                <a:close/>
              </a:path>
            </a:pathLst>
          </a:custGeom>
          <a:solidFill>
            <a:srgbClr val="FFFFFF"/>
          </a:solidFill>
          <a:ln/>
        </p:spPr>
        <p:txBody>
          <a:bodyPr/>
          <a:lstStyle/>
          <a:p>
            <a:endParaRPr lang="zh-CN" altLang="en-US"/>
          </a:p>
        </p:txBody>
      </p:sp>
      <p:sp>
        <p:nvSpPr>
          <p:cNvPr id="32" name="Text 30"/>
          <p:cNvSpPr/>
          <p:nvPr/>
        </p:nvSpPr>
        <p:spPr>
          <a:xfrm>
            <a:off x="1028700" y="5653317"/>
            <a:ext cx="990600" cy="355600"/>
          </a:xfrm>
          <a:prstGeom prst="rect">
            <a:avLst/>
          </a:prstGeom>
          <a:noFill/>
          <a:ln/>
        </p:spPr>
        <p:txBody>
          <a:bodyPr wrap="square" lIns="0" tIns="0" rIns="0" bIns="0" rtlCol="0" anchor="ctr"/>
          <a:lstStyle/>
          <a:p>
            <a:pPr>
              <a:lnSpc>
                <a:spcPct val="120000"/>
              </a:lnSpc>
            </a:pPr>
            <a:r>
              <a:rPr lang="en-US" sz="2000" b="1" dirty="0">
                <a:solidFill>
                  <a:srgbClr val="FFFFFF"/>
                </a:solidFill>
                <a:latin typeface="MiSans" pitchFamily="34" charset="0"/>
                <a:ea typeface="MiSans" pitchFamily="34" charset="-122"/>
                <a:cs typeface="MiSans" pitchFamily="34" charset="-120"/>
              </a:rPr>
              <a:t>数据层</a:t>
            </a:r>
            <a:endParaRPr lang="en-US" sz="1600" dirty="0"/>
          </a:p>
        </p:txBody>
      </p:sp>
      <p:sp>
        <p:nvSpPr>
          <p:cNvPr id="33" name="Text 31"/>
          <p:cNvSpPr/>
          <p:nvPr/>
        </p:nvSpPr>
        <p:spPr>
          <a:xfrm>
            <a:off x="14658239" y="5704117"/>
            <a:ext cx="977900" cy="254000"/>
          </a:xfrm>
          <a:prstGeom prst="rect">
            <a:avLst/>
          </a:prstGeom>
          <a:noFill/>
          <a:ln/>
        </p:spPr>
        <p:txBody>
          <a:bodyPr wrap="square" lIns="0" tIns="0" rIns="0" bIns="0" rtlCol="0" anchor="ctr"/>
          <a:lstStyle/>
          <a:p>
            <a:pPr>
              <a:lnSpc>
                <a:spcPct val="120000"/>
              </a:lnSpc>
            </a:pPr>
            <a:r>
              <a:rPr lang="en-US" sz="1400" dirty="0">
                <a:solidFill>
                  <a:srgbClr val="FFFFFF">
                    <a:alpha val="80000"/>
                  </a:srgbClr>
                </a:solidFill>
                <a:latin typeface="MiSans" pitchFamily="34" charset="0"/>
                <a:ea typeface="MiSans" pitchFamily="34" charset="-122"/>
                <a:cs typeface="MiSans" pitchFamily="34" charset="-120"/>
              </a:rPr>
              <a:t>Data Layer</a:t>
            </a:r>
            <a:endParaRPr lang="en-US" sz="1600" dirty="0"/>
          </a:p>
        </p:txBody>
      </p:sp>
      <p:sp>
        <p:nvSpPr>
          <p:cNvPr id="34" name="Shape 32"/>
          <p:cNvSpPr/>
          <p:nvPr/>
        </p:nvSpPr>
        <p:spPr>
          <a:xfrm>
            <a:off x="711200" y="6161317"/>
            <a:ext cx="4838700" cy="863600"/>
          </a:xfrm>
          <a:custGeom>
            <a:avLst/>
            <a:gdLst/>
            <a:ahLst/>
            <a:cxnLst/>
            <a:rect l="l" t="t" r="r" b="b"/>
            <a:pathLst>
              <a:path w="4838700" h="863600">
                <a:moveTo>
                  <a:pt x="50797" y="0"/>
                </a:moveTo>
                <a:lnTo>
                  <a:pt x="4787903" y="0"/>
                </a:lnTo>
                <a:cubicBezTo>
                  <a:pt x="4815957" y="0"/>
                  <a:pt x="4838700" y="22743"/>
                  <a:pt x="4838700" y="50797"/>
                </a:cubicBezTo>
                <a:lnTo>
                  <a:pt x="4838700" y="812803"/>
                </a:lnTo>
                <a:cubicBezTo>
                  <a:pt x="4838700" y="840857"/>
                  <a:pt x="4815957" y="863600"/>
                  <a:pt x="4787903" y="863600"/>
                </a:cubicBezTo>
                <a:lnTo>
                  <a:pt x="50797" y="863600"/>
                </a:lnTo>
                <a:cubicBezTo>
                  <a:pt x="22743" y="863600"/>
                  <a:pt x="0" y="840857"/>
                  <a:pt x="0" y="812803"/>
                </a:cubicBezTo>
                <a:lnTo>
                  <a:pt x="0" y="50797"/>
                </a:lnTo>
                <a:cubicBezTo>
                  <a:pt x="0" y="22761"/>
                  <a:pt x="22761" y="0"/>
                  <a:pt x="50797" y="0"/>
                </a:cubicBezTo>
                <a:close/>
              </a:path>
            </a:pathLst>
          </a:custGeom>
          <a:solidFill>
            <a:srgbClr val="FFFFFF">
              <a:alpha val="20000"/>
            </a:srgbClr>
          </a:solidFill>
          <a:ln/>
        </p:spPr>
        <p:txBody>
          <a:bodyPr/>
          <a:lstStyle/>
          <a:p>
            <a:endParaRPr lang="zh-CN" altLang="en-US"/>
          </a:p>
        </p:txBody>
      </p:sp>
      <p:sp>
        <p:nvSpPr>
          <p:cNvPr id="35" name="Text 33"/>
          <p:cNvSpPr/>
          <p:nvPr/>
        </p:nvSpPr>
        <p:spPr>
          <a:xfrm>
            <a:off x="812800" y="6313717"/>
            <a:ext cx="4635500" cy="304800"/>
          </a:xfrm>
          <a:prstGeom prst="rect">
            <a:avLst/>
          </a:prstGeom>
          <a:noFill/>
          <a:ln/>
        </p:spPr>
        <p:txBody>
          <a:bodyPr wrap="square" lIns="0" tIns="0" rIns="0" bIns="0" rtlCol="0" anchor="ctr"/>
          <a:lstStyle/>
          <a:p>
            <a:pPr algn="ctr">
              <a:lnSpc>
                <a:spcPct val="130000"/>
              </a:lnSpc>
            </a:pPr>
            <a:r>
              <a:rPr lang="en-US" sz="1600" b="1" dirty="0">
                <a:solidFill>
                  <a:srgbClr val="FFFFFF"/>
                </a:solidFill>
                <a:latin typeface="MiSans" pitchFamily="34" charset="0"/>
                <a:ea typeface="MiSans" pitchFamily="34" charset="-122"/>
                <a:cs typeface="MiSans" pitchFamily="34" charset="-120"/>
              </a:rPr>
              <a:t>MySQL</a:t>
            </a:r>
            <a:endParaRPr lang="en-US" sz="1600" dirty="0"/>
          </a:p>
        </p:txBody>
      </p:sp>
      <p:sp>
        <p:nvSpPr>
          <p:cNvPr id="36" name="Text 34"/>
          <p:cNvSpPr/>
          <p:nvPr/>
        </p:nvSpPr>
        <p:spPr>
          <a:xfrm>
            <a:off x="819150" y="6618517"/>
            <a:ext cx="4622800" cy="254000"/>
          </a:xfrm>
          <a:prstGeom prst="rect">
            <a:avLst/>
          </a:prstGeom>
          <a:noFill/>
          <a:ln/>
        </p:spPr>
        <p:txBody>
          <a:bodyPr wrap="square" lIns="0" tIns="0" rIns="0" bIns="0" rtlCol="0" anchor="ctr"/>
          <a:lstStyle/>
          <a:p>
            <a:pPr algn="ctr">
              <a:lnSpc>
                <a:spcPct val="120000"/>
              </a:lnSpc>
            </a:pPr>
            <a:r>
              <a:rPr lang="en-US" sz="1400" dirty="0">
                <a:solidFill>
                  <a:srgbClr val="FFFFFF">
                    <a:alpha val="80000"/>
                  </a:srgbClr>
                </a:solidFill>
                <a:latin typeface="MiSans" pitchFamily="34" charset="0"/>
                <a:ea typeface="MiSans" pitchFamily="34" charset="-122"/>
                <a:cs typeface="MiSans" pitchFamily="34" charset="-120"/>
              </a:rPr>
              <a:t>关系型数据库</a:t>
            </a:r>
            <a:endParaRPr lang="en-US" sz="1600" dirty="0"/>
          </a:p>
        </p:txBody>
      </p:sp>
      <p:sp>
        <p:nvSpPr>
          <p:cNvPr id="37" name="Shape 35"/>
          <p:cNvSpPr/>
          <p:nvPr/>
        </p:nvSpPr>
        <p:spPr>
          <a:xfrm>
            <a:off x="5706496" y="6161317"/>
            <a:ext cx="4838700" cy="863600"/>
          </a:xfrm>
          <a:custGeom>
            <a:avLst/>
            <a:gdLst/>
            <a:ahLst/>
            <a:cxnLst/>
            <a:rect l="l" t="t" r="r" b="b"/>
            <a:pathLst>
              <a:path w="4838700" h="863600">
                <a:moveTo>
                  <a:pt x="50797" y="0"/>
                </a:moveTo>
                <a:lnTo>
                  <a:pt x="4787903" y="0"/>
                </a:lnTo>
                <a:cubicBezTo>
                  <a:pt x="4815957" y="0"/>
                  <a:pt x="4838700" y="22743"/>
                  <a:pt x="4838700" y="50797"/>
                </a:cubicBezTo>
                <a:lnTo>
                  <a:pt x="4838700" y="812803"/>
                </a:lnTo>
                <a:cubicBezTo>
                  <a:pt x="4838700" y="840857"/>
                  <a:pt x="4815957" y="863600"/>
                  <a:pt x="4787903" y="863600"/>
                </a:cubicBezTo>
                <a:lnTo>
                  <a:pt x="50797" y="863600"/>
                </a:lnTo>
                <a:cubicBezTo>
                  <a:pt x="22743" y="863600"/>
                  <a:pt x="0" y="840857"/>
                  <a:pt x="0" y="812803"/>
                </a:cubicBezTo>
                <a:lnTo>
                  <a:pt x="0" y="50797"/>
                </a:lnTo>
                <a:cubicBezTo>
                  <a:pt x="0" y="22761"/>
                  <a:pt x="22761" y="0"/>
                  <a:pt x="50797" y="0"/>
                </a:cubicBezTo>
                <a:close/>
              </a:path>
            </a:pathLst>
          </a:custGeom>
          <a:solidFill>
            <a:srgbClr val="FFFFFF">
              <a:alpha val="20000"/>
            </a:srgbClr>
          </a:solidFill>
          <a:ln/>
        </p:spPr>
        <p:txBody>
          <a:bodyPr/>
          <a:lstStyle/>
          <a:p>
            <a:endParaRPr lang="zh-CN" altLang="en-US"/>
          </a:p>
        </p:txBody>
      </p:sp>
      <p:sp>
        <p:nvSpPr>
          <p:cNvPr id="38" name="Text 36"/>
          <p:cNvSpPr/>
          <p:nvPr/>
        </p:nvSpPr>
        <p:spPr>
          <a:xfrm>
            <a:off x="5808096" y="6313717"/>
            <a:ext cx="4635500" cy="304800"/>
          </a:xfrm>
          <a:prstGeom prst="rect">
            <a:avLst/>
          </a:prstGeom>
          <a:noFill/>
          <a:ln/>
        </p:spPr>
        <p:txBody>
          <a:bodyPr wrap="square" lIns="0" tIns="0" rIns="0" bIns="0" rtlCol="0" anchor="ctr"/>
          <a:lstStyle/>
          <a:p>
            <a:pPr algn="ctr">
              <a:lnSpc>
                <a:spcPct val="130000"/>
              </a:lnSpc>
            </a:pPr>
            <a:r>
              <a:rPr lang="en-US" sz="1600" b="1" dirty="0">
                <a:solidFill>
                  <a:srgbClr val="FFFFFF"/>
                </a:solidFill>
                <a:latin typeface="MiSans" pitchFamily="34" charset="0"/>
                <a:ea typeface="MiSans" pitchFamily="34" charset="-122"/>
                <a:cs typeface="MiSans" pitchFamily="34" charset="-120"/>
              </a:rPr>
              <a:t>OpenDigger</a:t>
            </a:r>
            <a:endParaRPr lang="en-US" sz="1600" dirty="0"/>
          </a:p>
        </p:txBody>
      </p:sp>
      <p:sp>
        <p:nvSpPr>
          <p:cNvPr id="39" name="Text 37"/>
          <p:cNvSpPr/>
          <p:nvPr/>
        </p:nvSpPr>
        <p:spPr>
          <a:xfrm>
            <a:off x="5814446" y="6618517"/>
            <a:ext cx="4622800" cy="254000"/>
          </a:xfrm>
          <a:prstGeom prst="rect">
            <a:avLst/>
          </a:prstGeom>
          <a:noFill/>
          <a:ln/>
        </p:spPr>
        <p:txBody>
          <a:bodyPr wrap="square" lIns="0" tIns="0" rIns="0" bIns="0" rtlCol="0" anchor="ctr"/>
          <a:lstStyle/>
          <a:p>
            <a:pPr algn="ctr">
              <a:lnSpc>
                <a:spcPct val="120000"/>
              </a:lnSpc>
            </a:pPr>
            <a:r>
              <a:rPr lang="en-US" sz="1400" dirty="0">
                <a:solidFill>
                  <a:srgbClr val="FFFFFF">
                    <a:alpha val="80000"/>
                  </a:srgbClr>
                </a:solidFill>
                <a:latin typeface="MiSans" pitchFamily="34" charset="0"/>
                <a:ea typeface="MiSans" pitchFamily="34" charset="-122"/>
                <a:cs typeface="MiSans" pitchFamily="34" charset="-120"/>
              </a:rPr>
              <a:t>开源数据工具</a:t>
            </a:r>
            <a:endParaRPr lang="en-US" sz="1600" dirty="0"/>
          </a:p>
        </p:txBody>
      </p:sp>
      <p:sp>
        <p:nvSpPr>
          <p:cNvPr id="40" name="Shape 38"/>
          <p:cNvSpPr/>
          <p:nvPr/>
        </p:nvSpPr>
        <p:spPr>
          <a:xfrm>
            <a:off x="10701848" y="6161317"/>
            <a:ext cx="4838700" cy="863600"/>
          </a:xfrm>
          <a:custGeom>
            <a:avLst/>
            <a:gdLst/>
            <a:ahLst/>
            <a:cxnLst/>
            <a:rect l="l" t="t" r="r" b="b"/>
            <a:pathLst>
              <a:path w="4838700" h="863600">
                <a:moveTo>
                  <a:pt x="50797" y="0"/>
                </a:moveTo>
                <a:lnTo>
                  <a:pt x="4787903" y="0"/>
                </a:lnTo>
                <a:cubicBezTo>
                  <a:pt x="4815957" y="0"/>
                  <a:pt x="4838700" y="22743"/>
                  <a:pt x="4838700" y="50797"/>
                </a:cubicBezTo>
                <a:lnTo>
                  <a:pt x="4838700" y="812803"/>
                </a:lnTo>
                <a:cubicBezTo>
                  <a:pt x="4838700" y="840857"/>
                  <a:pt x="4815957" y="863600"/>
                  <a:pt x="4787903" y="863600"/>
                </a:cubicBezTo>
                <a:lnTo>
                  <a:pt x="50797" y="863600"/>
                </a:lnTo>
                <a:cubicBezTo>
                  <a:pt x="22743" y="863600"/>
                  <a:pt x="0" y="840857"/>
                  <a:pt x="0" y="812803"/>
                </a:cubicBezTo>
                <a:lnTo>
                  <a:pt x="0" y="50797"/>
                </a:lnTo>
                <a:cubicBezTo>
                  <a:pt x="0" y="22761"/>
                  <a:pt x="22761" y="0"/>
                  <a:pt x="50797" y="0"/>
                </a:cubicBezTo>
                <a:close/>
              </a:path>
            </a:pathLst>
          </a:custGeom>
          <a:solidFill>
            <a:srgbClr val="FFFFFF">
              <a:alpha val="20000"/>
            </a:srgbClr>
          </a:solidFill>
          <a:ln/>
        </p:spPr>
        <p:txBody>
          <a:bodyPr/>
          <a:lstStyle/>
          <a:p>
            <a:endParaRPr lang="zh-CN" altLang="en-US"/>
          </a:p>
        </p:txBody>
      </p:sp>
      <p:sp>
        <p:nvSpPr>
          <p:cNvPr id="41" name="Text 39"/>
          <p:cNvSpPr/>
          <p:nvPr/>
        </p:nvSpPr>
        <p:spPr>
          <a:xfrm>
            <a:off x="10803448" y="6313717"/>
            <a:ext cx="4635500" cy="304800"/>
          </a:xfrm>
          <a:prstGeom prst="rect">
            <a:avLst/>
          </a:prstGeom>
          <a:noFill/>
          <a:ln/>
        </p:spPr>
        <p:txBody>
          <a:bodyPr wrap="square" lIns="0" tIns="0" rIns="0" bIns="0" rtlCol="0" anchor="ctr"/>
          <a:lstStyle/>
          <a:p>
            <a:pPr algn="ctr">
              <a:lnSpc>
                <a:spcPct val="130000"/>
              </a:lnSpc>
            </a:pPr>
            <a:r>
              <a:rPr lang="en-US" sz="1600" b="1" dirty="0">
                <a:solidFill>
                  <a:srgbClr val="FFFFFF"/>
                </a:solidFill>
                <a:latin typeface="MiSans" pitchFamily="34" charset="0"/>
                <a:ea typeface="MiSans" pitchFamily="34" charset="-122"/>
                <a:cs typeface="MiSans" pitchFamily="34" charset="-120"/>
              </a:rPr>
              <a:t>APScheduler</a:t>
            </a:r>
            <a:endParaRPr lang="en-US" sz="1600" dirty="0"/>
          </a:p>
        </p:txBody>
      </p:sp>
      <p:sp>
        <p:nvSpPr>
          <p:cNvPr id="42" name="Text 40"/>
          <p:cNvSpPr/>
          <p:nvPr/>
        </p:nvSpPr>
        <p:spPr>
          <a:xfrm>
            <a:off x="10809798" y="6618517"/>
            <a:ext cx="4622800" cy="254000"/>
          </a:xfrm>
          <a:prstGeom prst="rect">
            <a:avLst/>
          </a:prstGeom>
          <a:noFill/>
          <a:ln/>
        </p:spPr>
        <p:txBody>
          <a:bodyPr wrap="square" lIns="0" tIns="0" rIns="0" bIns="0" rtlCol="0" anchor="ctr"/>
          <a:lstStyle/>
          <a:p>
            <a:pPr algn="ctr">
              <a:lnSpc>
                <a:spcPct val="120000"/>
              </a:lnSpc>
            </a:pPr>
            <a:r>
              <a:rPr lang="en-US" sz="1400" dirty="0">
                <a:solidFill>
                  <a:srgbClr val="FFFFFF">
                    <a:alpha val="80000"/>
                  </a:srgbClr>
                </a:solidFill>
                <a:latin typeface="MiSans" pitchFamily="34" charset="0"/>
                <a:ea typeface="MiSans" pitchFamily="34" charset="-122"/>
                <a:cs typeface="MiSans" pitchFamily="34" charset="-120"/>
              </a:rPr>
              <a:t>定时任务</a:t>
            </a:r>
            <a:endParaRPr lang="en-US" sz="1600" dirty="0"/>
          </a:p>
        </p:txBody>
      </p:sp>
      <p:sp>
        <p:nvSpPr>
          <p:cNvPr id="43" name="Shape 41"/>
          <p:cNvSpPr/>
          <p:nvPr/>
        </p:nvSpPr>
        <p:spPr>
          <a:xfrm>
            <a:off x="533400" y="7431317"/>
            <a:ext cx="4914900" cy="1879600"/>
          </a:xfrm>
          <a:custGeom>
            <a:avLst/>
            <a:gdLst/>
            <a:ahLst/>
            <a:cxnLst/>
            <a:rect l="l" t="t" r="r" b="b"/>
            <a:pathLst>
              <a:path w="4914900" h="1879600">
                <a:moveTo>
                  <a:pt x="50800" y="0"/>
                </a:moveTo>
                <a:lnTo>
                  <a:pt x="4762502" y="0"/>
                </a:lnTo>
                <a:cubicBezTo>
                  <a:pt x="4846669" y="0"/>
                  <a:pt x="4914900" y="68231"/>
                  <a:pt x="4914900" y="152398"/>
                </a:cubicBezTo>
                <a:lnTo>
                  <a:pt x="4914900" y="1727202"/>
                </a:lnTo>
                <a:cubicBezTo>
                  <a:pt x="4914900" y="1811369"/>
                  <a:pt x="4846669" y="1879600"/>
                  <a:pt x="4762502" y="1879600"/>
                </a:cubicBezTo>
                <a:lnTo>
                  <a:pt x="50800" y="1879600"/>
                </a:lnTo>
                <a:cubicBezTo>
                  <a:pt x="22744" y="1879600"/>
                  <a:pt x="0" y="1856856"/>
                  <a:pt x="0" y="1828800"/>
                </a:cubicBezTo>
                <a:lnTo>
                  <a:pt x="0" y="50800"/>
                </a:lnTo>
                <a:cubicBezTo>
                  <a:pt x="0" y="22763"/>
                  <a:pt x="22763" y="0"/>
                  <a:pt x="50800" y="0"/>
                </a:cubicBezTo>
                <a:close/>
              </a:path>
            </a:pathLst>
          </a:custGeom>
          <a:solidFill>
            <a:srgbClr val="F8FAFC"/>
          </a:solidFill>
          <a:ln/>
        </p:spPr>
        <p:txBody>
          <a:bodyPr/>
          <a:lstStyle/>
          <a:p>
            <a:endParaRPr lang="zh-CN" altLang="en-US"/>
          </a:p>
        </p:txBody>
      </p:sp>
      <p:sp>
        <p:nvSpPr>
          <p:cNvPr id="44" name="Shape 42"/>
          <p:cNvSpPr/>
          <p:nvPr/>
        </p:nvSpPr>
        <p:spPr>
          <a:xfrm>
            <a:off x="533400" y="7431317"/>
            <a:ext cx="50800" cy="1879600"/>
          </a:xfrm>
          <a:custGeom>
            <a:avLst/>
            <a:gdLst/>
            <a:ahLst/>
            <a:cxnLst/>
            <a:rect l="l" t="t" r="r" b="b"/>
            <a:pathLst>
              <a:path w="50800" h="1879600">
                <a:moveTo>
                  <a:pt x="50800" y="0"/>
                </a:moveTo>
                <a:lnTo>
                  <a:pt x="50800" y="0"/>
                </a:lnTo>
                <a:lnTo>
                  <a:pt x="50800" y="1879600"/>
                </a:lnTo>
                <a:lnTo>
                  <a:pt x="50800" y="1879600"/>
                </a:lnTo>
                <a:cubicBezTo>
                  <a:pt x="22763" y="1879600"/>
                  <a:pt x="0" y="1856837"/>
                  <a:pt x="0" y="1828800"/>
                </a:cubicBezTo>
                <a:lnTo>
                  <a:pt x="0" y="50800"/>
                </a:lnTo>
                <a:cubicBezTo>
                  <a:pt x="0" y="22763"/>
                  <a:pt x="22763" y="0"/>
                  <a:pt x="50800" y="0"/>
                </a:cubicBezTo>
                <a:close/>
              </a:path>
            </a:pathLst>
          </a:custGeom>
          <a:solidFill>
            <a:srgbClr val="2563EB"/>
          </a:solidFill>
          <a:ln/>
        </p:spPr>
        <p:txBody>
          <a:bodyPr/>
          <a:lstStyle/>
          <a:p>
            <a:endParaRPr lang="zh-CN" altLang="en-US"/>
          </a:p>
        </p:txBody>
      </p:sp>
      <p:sp>
        <p:nvSpPr>
          <p:cNvPr id="45" name="Text 43"/>
          <p:cNvSpPr/>
          <p:nvPr/>
        </p:nvSpPr>
        <p:spPr>
          <a:xfrm>
            <a:off x="762000" y="7634517"/>
            <a:ext cx="4597400" cy="355600"/>
          </a:xfrm>
          <a:prstGeom prst="rect">
            <a:avLst/>
          </a:prstGeom>
          <a:noFill/>
          <a:ln/>
        </p:spPr>
        <p:txBody>
          <a:bodyPr wrap="square" lIns="0" tIns="0" rIns="0" bIns="0" rtlCol="0" anchor="ctr"/>
          <a:lstStyle/>
          <a:p>
            <a:pPr>
              <a:lnSpc>
                <a:spcPct val="130000"/>
              </a:lnSpc>
            </a:pPr>
            <a:r>
              <a:rPr lang="en-US" sz="1800" b="1" dirty="0">
                <a:solidFill>
                  <a:srgbClr val="1E293B"/>
                </a:solidFill>
                <a:latin typeface="MiSans" pitchFamily="34" charset="0"/>
                <a:ea typeface="MiSans" pitchFamily="34" charset="-122"/>
                <a:cs typeface="MiSans" pitchFamily="34" charset="-120"/>
              </a:rPr>
              <a:t>技术选型理由</a:t>
            </a:r>
            <a:endParaRPr lang="en-US" sz="1600" dirty="0"/>
          </a:p>
        </p:txBody>
      </p:sp>
      <p:sp>
        <p:nvSpPr>
          <p:cNvPr id="46" name="Text 44"/>
          <p:cNvSpPr/>
          <p:nvPr/>
        </p:nvSpPr>
        <p:spPr>
          <a:xfrm>
            <a:off x="762000" y="8091717"/>
            <a:ext cx="4584700" cy="304800"/>
          </a:xfrm>
          <a:prstGeom prst="rect">
            <a:avLst/>
          </a:prstGeom>
          <a:noFill/>
          <a:ln/>
        </p:spPr>
        <p:txBody>
          <a:bodyPr wrap="square" lIns="0" tIns="0" rIns="0" bIns="0" rtlCol="0" anchor="ctr"/>
          <a:lstStyle/>
          <a:p>
            <a:pPr>
              <a:lnSpc>
                <a:spcPct val="130000"/>
              </a:lnSpc>
            </a:pPr>
            <a:r>
              <a:rPr lang="en-US" sz="1600" dirty="0">
                <a:solidFill>
                  <a:srgbClr val="64748B"/>
                </a:solidFill>
                <a:latin typeface="MiSans" pitchFamily="34" charset="0"/>
                <a:ea typeface="MiSans" pitchFamily="34" charset="-122"/>
                <a:cs typeface="MiSans" pitchFamily="34" charset="-120"/>
              </a:rPr>
              <a:t>• Flask: 轻量灵活,快速开发</a:t>
            </a:r>
            <a:endParaRPr lang="en-US" sz="1600" dirty="0"/>
          </a:p>
        </p:txBody>
      </p:sp>
      <p:sp>
        <p:nvSpPr>
          <p:cNvPr id="47" name="Text 45"/>
          <p:cNvSpPr/>
          <p:nvPr/>
        </p:nvSpPr>
        <p:spPr>
          <a:xfrm>
            <a:off x="762000" y="8447317"/>
            <a:ext cx="4584700" cy="304800"/>
          </a:xfrm>
          <a:prstGeom prst="rect">
            <a:avLst/>
          </a:prstGeom>
          <a:noFill/>
          <a:ln/>
        </p:spPr>
        <p:txBody>
          <a:bodyPr wrap="square" lIns="0" tIns="0" rIns="0" bIns="0" rtlCol="0" anchor="ctr"/>
          <a:lstStyle/>
          <a:p>
            <a:pPr>
              <a:lnSpc>
                <a:spcPct val="130000"/>
              </a:lnSpc>
            </a:pPr>
            <a:r>
              <a:rPr lang="en-US" sz="1600" dirty="0">
                <a:solidFill>
                  <a:srgbClr val="64748B"/>
                </a:solidFill>
                <a:latin typeface="MiSans" pitchFamily="34" charset="0"/>
                <a:ea typeface="MiSans" pitchFamily="34" charset="-122"/>
                <a:cs typeface="MiSans" pitchFamily="34" charset="-120"/>
              </a:rPr>
              <a:t>• MySQL: 成熟稳定,生态丰富</a:t>
            </a:r>
            <a:endParaRPr lang="en-US" sz="1600" dirty="0"/>
          </a:p>
        </p:txBody>
      </p:sp>
      <p:sp>
        <p:nvSpPr>
          <p:cNvPr id="48" name="Text 46"/>
          <p:cNvSpPr/>
          <p:nvPr/>
        </p:nvSpPr>
        <p:spPr>
          <a:xfrm>
            <a:off x="762000" y="8802917"/>
            <a:ext cx="4584700" cy="304800"/>
          </a:xfrm>
          <a:prstGeom prst="rect">
            <a:avLst/>
          </a:prstGeom>
          <a:noFill/>
          <a:ln/>
        </p:spPr>
        <p:txBody>
          <a:bodyPr wrap="square" lIns="0" tIns="0" rIns="0" bIns="0" rtlCol="0" anchor="ctr"/>
          <a:lstStyle/>
          <a:p>
            <a:pPr>
              <a:lnSpc>
                <a:spcPct val="130000"/>
              </a:lnSpc>
            </a:pPr>
            <a:r>
              <a:rPr lang="en-US" sz="1600" dirty="0">
                <a:solidFill>
                  <a:srgbClr val="64748B"/>
                </a:solidFill>
                <a:latin typeface="MiSans" pitchFamily="34" charset="0"/>
                <a:ea typeface="MiSans" pitchFamily="34" charset="-122"/>
                <a:cs typeface="MiSans" pitchFamily="34" charset="-120"/>
              </a:rPr>
              <a:t>• ECharts: 功能强大,定制性强</a:t>
            </a:r>
            <a:endParaRPr lang="en-US" sz="1600" dirty="0"/>
          </a:p>
        </p:txBody>
      </p:sp>
      <p:sp>
        <p:nvSpPr>
          <p:cNvPr id="49" name="Shape 47"/>
          <p:cNvSpPr/>
          <p:nvPr/>
        </p:nvSpPr>
        <p:spPr>
          <a:xfrm>
            <a:off x="5681096" y="7431317"/>
            <a:ext cx="4914900" cy="1879600"/>
          </a:xfrm>
          <a:custGeom>
            <a:avLst/>
            <a:gdLst/>
            <a:ahLst/>
            <a:cxnLst/>
            <a:rect l="l" t="t" r="r" b="b"/>
            <a:pathLst>
              <a:path w="4914900" h="1879600">
                <a:moveTo>
                  <a:pt x="50800" y="0"/>
                </a:moveTo>
                <a:lnTo>
                  <a:pt x="4762502" y="0"/>
                </a:lnTo>
                <a:cubicBezTo>
                  <a:pt x="4846669" y="0"/>
                  <a:pt x="4914900" y="68231"/>
                  <a:pt x="4914900" y="152398"/>
                </a:cubicBezTo>
                <a:lnTo>
                  <a:pt x="4914900" y="1727202"/>
                </a:lnTo>
                <a:cubicBezTo>
                  <a:pt x="4914900" y="1811369"/>
                  <a:pt x="4846669" y="1879600"/>
                  <a:pt x="4762502" y="1879600"/>
                </a:cubicBezTo>
                <a:lnTo>
                  <a:pt x="50800" y="1879600"/>
                </a:lnTo>
                <a:cubicBezTo>
                  <a:pt x="22744" y="1879600"/>
                  <a:pt x="0" y="1856856"/>
                  <a:pt x="0" y="1828800"/>
                </a:cubicBezTo>
                <a:lnTo>
                  <a:pt x="0" y="50800"/>
                </a:lnTo>
                <a:cubicBezTo>
                  <a:pt x="0" y="22763"/>
                  <a:pt x="22763" y="0"/>
                  <a:pt x="50800" y="0"/>
                </a:cubicBezTo>
                <a:close/>
              </a:path>
            </a:pathLst>
          </a:custGeom>
          <a:solidFill>
            <a:srgbClr val="F8FAFC"/>
          </a:solidFill>
          <a:ln/>
        </p:spPr>
        <p:txBody>
          <a:bodyPr/>
          <a:lstStyle/>
          <a:p>
            <a:endParaRPr lang="zh-CN" altLang="en-US"/>
          </a:p>
        </p:txBody>
      </p:sp>
      <p:sp>
        <p:nvSpPr>
          <p:cNvPr id="50" name="Shape 48"/>
          <p:cNvSpPr/>
          <p:nvPr/>
        </p:nvSpPr>
        <p:spPr>
          <a:xfrm>
            <a:off x="5681096" y="7431317"/>
            <a:ext cx="50800" cy="1879600"/>
          </a:xfrm>
          <a:custGeom>
            <a:avLst/>
            <a:gdLst/>
            <a:ahLst/>
            <a:cxnLst/>
            <a:rect l="l" t="t" r="r" b="b"/>
            <a:pathLst>
              <a:path w="50800" h="1879600">
                <a:moveTo>
                  <a:pt x="50800" y="0"/>
                </a:moveTo>
                <a:lnTo>
                  <a:pt x="50800" y="0"/>
                </a:lnTo>
                <a:lnTo>
                  <a:pt x="50800" y="1879600"/>
                </a:lnTo>
                <a:lnTo>
                  <a:pt x="50800" y="1879600"/>
                </a:lnTo>
                <a:cubicBezTo>
                  <a:pt x="22763" y="1879600"/>
                  <a:pt x="0" y="1856837"/>
                  <a:pt x="0" y="1828800"/>
                </a:cubicBezTo>
                <a:lnTo>
                  <a:pt x="0" y="50800"/>
                </a:lnTo>
                <a:cubicBezTo>
                  <a:pt x="0" y="22763"/>
                  <a:pt x="22763" y="0"/>
                  <a:pt x="50800" y="0"/>
                </a:cubicBezTo>
                <a:close/>
              </a:path>
            </a:pathLst>
          </a:custGeom>
          <a:solidFill>
            <a:srgbClr val="0EA5E9"/>
          </a:solidFill>
          <a:ln/>
        </p:spPr>
        <p:txBody>
          <a:bodyPr/>
          <a:lstStyle/>
          <a:p>
            <a:endParaRPr lang="zh-CN" altLang="en-US"/>
          </a:p>
        </p:txBody>
      </p:sp>
      <p:sp>
        <p:nvSpPr>
          <p:cNvPr id="51" name="Text 49"/>
          <p:cNvSpPr/>
          <p:nvPr/>
        </p:nvSpPr>
        <p:spPr>
          <a:xfrm>
            <a:off x="5909696" y="7634517"/>
            <a:ext cx="4597400" cy="355600"/>
          </a:xfrm>
          <a:prstGeom prst="rect">
            <a:avLst/>
          </a:prstGeom>
          <a:noFill/>
          <a:ln/>
        </p:spPr>
        <p:txBody>
          <a:bodyPr wrap="square" lIns="0" tIns="0" rIns="0" bIns="0" rtlCol="0" anchor="ctr"/>
          <a:lstStyle/>
          <a:p>
            <a:pPr>
              <a:lnSpc>
                <a:spcPct val="130000"/>
              </a:lnSpc>
            </a:pPr>
            <a:r>
              <a:rPr lang="en-US" sz="1800" b="1" dirty="0">
                <a:solidFill>
                  <a:srgbClr val="1E293B"/>
                </a:solidFill>
                <a:latin typeface="MiSans" pitchFamily="34" charset="0"/>
                <a:ea typeface="MiSans" pitchFamily="34" charset="-122"/>
                <a:cs typeface="MiSans" pitchFamily="34" charset="-120"/>
              </a:rPr>
              <a:t>数据流转机制</a:t>
            </a:r>
            <a:endParaRPr lang="en-US" sz="1600" dirty="0"/>
          </a:p>
        </p:txBody>
      </p:sp>
      <p:sp>
        <p:nvSpPr>
          <p:cNvPr id="52" name="Text 50"/>
          <p:cNvSpPr/>
          <p:nvPr/>
        </p:nvSpPr>
        <p:spPr>
          <a:xfrm>
            <a:off x="5909696" y="8091717"/>
            <a:ext cx="4584700" cy="304800"/>
          </a:xfrm>
          <a:prstGeom prst="rect">
            <a:avLst/>
          </a:prstGeom>
          <a:noFill/>
          <a:ln/>
        </p:spPr>
        <p:txBody>
          <a:bodyPr wrap="square" lIns="0" tIns="0" rIns="0" bIns="0" rtlCol="0" anchor="ctr"/>
          <a:lstStyle/>
          <a:p>
            <a:pPr>
              <a:lnSpc>
                <a:spcPct val="130000"/>
              </a:lnSpc>
            </a:pPr>
            <a:r>
              <a:rPr lang="en-US" sz="1600" dirty="0">
                <a:solidFill>
                  <a:srgbClr val="64748B"/>
                </a:solidFill>
                <a:latin typeface="MiSans" pitchFamily="34" charset="0"/>
                <a:ea typeface="MiSans" pitchFamily="34" charset="-122"/>
                <a:cs typeface="MiSans" pitchFamily="34" charset="-120"/>
              </a:rPr>
              <a:t>• OpenDigger → MySQL: 数据同步</a:t>
            </a:r>
            <a:endParaRPr lang="en-US" sz="1600" dirty="0"/>
          </a:p>
        </p:txBody>
      </p:sp>
      <p:sp>
        <p:nvSpPr>
          <p:cNvPr id="53" name="Text 51"/>
          <p:cNvSpPr/>
          <p:nvPr/>
        </p:nvSpPr>
        <p:spPr>
          <a:xfrm>
            <a:off x="5909696" y="8447317"/>
            <a:ext cx="4584700" cy="304800"/>
          </a:xfrm>
          <a:prstGeom prst="rect">
            <a:avLst/>
          </a:prstGeom>
          <a:noFill/>
          <a:ln/>
        </p:spPr>
        <p:txBody>
          <a:bodyPr wrap="square" lIns="0" tIns="0" rIns="0" bIns="0" rtlCol="0" anchor="ctr"/>
          <a:lstStyle/>
          <a:p>
            <a:pPr>
              <a:lnSpc>
                <a:spcPct val="130000"/>
              </a:lnSpc>
            </a:pPr>
            <a:r>
              <a:rPr lang="en-US" sz="1600" dirty="0">
                <a:solidFill>
                  <a:srgbClr val="64748B"/>
                </a:solidFill>
                <a:latin typeface="MiSans" pitchFamily="34" charset="0"/>
                <a:ea typeface="MiSans" pitchFamily="34" charset="-122"/>
                <a:cs typeface="MiSans" pitchFamily="34" charset="-120"/>
              </a:rPr>
              <a:t>• MySQL → API: 数据查询</a:t>
            </a:r>
            <a:endParaRPr lang="en-US" sz="1600" dirty="0"/>
          </a:p>
        </p:txBody>
      </p:sp>
      <p:sp>
        <p:nvSpPr>
          <p:cNvPr id="54" name="Text 52"/>
          <p:cNvSpPr/>
          <p:nvPr/>
        </p:nvSpPr>
        <p:spPr>
          <a:xfrm>
            <a:off x="5909696" y="8802917"/>
            <a:ext cx="4584700" cy="304800"/>
          </a:xfrm>
          <a:prstGeom prst="rect">
            <a:avLst/>
          </a:prstGeom>
          <a:noFill/>
          <a:ln/>
        </p:spPr>
        <p:txBody>
          <a:bodyPr wrap="square" lIns="0" tIns="0" rIns="0" bIns="0" rtlCol="0" anchor="ctr"/>
          <a:lstStyle/>
          <a:p>
            <a:pPr>
              <a:lnSpc>
                <a:spcPct val="130000"/>
              </a:lnSpc>
            </a:pPr>
            <a:r>
              <a:rPr lang="en-US" sz="1600" dirty="0">
                <a:solidFill>
                  <a:srgbClr val="64748B"/>
                </a:solidFill>
                <a:latin typeface="MiSans" pitchFamily="34" charset="0"/>
                <a:ea typeface="MiSans" pitchFamily="34" charset="-122"/>
                <a:cs typeface="MiSans" pitchFamily="34" charset="-120"/>
              </a:rPr>
              <a:t>• API → ECharts: 前端渲染</a:t>
            </a:r>
            <a:endParaRPr lang="en-US" sz="1600" dirty="0"/>
          </a:p>
        </p:txBody>
      </p:sp>
      <p:sp>
        <p:nvSpPr>
          <p:cNvPr id="55" name="Shape 53"/>
          <p:cNvSpPr/>
          <p:nvPr/>
        </p:nvSpPr>
        <p:spPr>
          <a:xfrm>
            <a:off x="10828848" y="7431317"/>
            <a:ext cx="4914900" cy="1879600"/>
          </a:xfrm>
          <a:custGeom>
            <a:avLst/>
            <a:gdLst/>
            <a:ahLst/>
            <a:cxnLst/>
            <a:rect l="l" t="t" r="r" b="b"/>
            <a:pathLst>
              <a:path w="4914900" h="1879600">
                <a:moveTo>
                  <a:pt x="50800" y="0"/>
                </a:moveTo>
                <a:lnTo>
                  <a:pt x="4762502" y="0"/>
                </a:lnTo>
                <a:cubicBezTo>
                  <a:pt x="4846669" y="0"/>
                  <a:pt x="4914900" y="68231"/>
                  <a:pt x="4914900" y="152398"/>
                </a:cubicBezTo>
                <a:lnTo>
                  <a:pt x="4914900" y="1727202"/>
                </a:lnTo>
                <a:cubicBezTo>
                  <a:pt x="4914900" y="1811369"/>
                  <a:pt x="4846669" y="1879600"/>
                  <a:pt x="4762502" y="1879600"/>
                </a:cubicBezTo>
                <a:lnTo>
                  <a:pt x="50800" y="1879600"/>
                </a:lnTo>
                <a:cubicBezTo>
                  <a:pt x="22744" y="1879600"/>
                  <a:pt x="0" y="1856856"/>
                  <a:pt x="0" y="1828800"/>
                </a:cubicBezTo>
                <a:lnTo>
                  <a:pt x="0" y="50800"/>
                </a:lnTo>
                <a:cubicBezTo>
                  <a:pt x="0" y="22763"/>
                  <a:pt x="22763" y="0"/>
                  <a:pt x="50800" y="0"/>
                </a:cubicBezTo>
                <a:close/>
              </a:path>
            </a:pathLst>
          </a:custGeom>
          <a:solidFill>
            <a:srgbClr val="F8FAFC"/>
          </a:solidFill>
          <a:ln/>
        </p:spPr>
        <p:txBody>
          <a:bodyPr/>
          <a:lstStyle/>
          <a:p>
            <a:endParaRPr lang="zh-CN" altLang="en-US"/>
          </a:p>
        </p:txBody>
      </p:sp>
      <p:sp>
        <p:nvSpPr>
          <p:cNvPr id="56" name="Shape 54"/>
          <p:cNvSpPr/>
          <p:nvPr/>
        </p:nvSpPr>
        <p:spPr>
          <a:xfrm>
            <a:off x="10828848" y="7431317"/>
            <a:ext cx="50800" cy="1879600"/>
          </a:xfrm>
          <a:custGeom>
            <a:avLst/>
            <a:gdLst/>
            <a:ahLst/>
            <a:cxnLst/>
            <a:rect l="l" t="t" r="r" b="b"/>
            <a:pathLst>
              <a:path w="50800" h="1879600">
                <a:moveTo>
                  <a:pt x="50800" y="0"/>
                </a:moveTo>
                <a:lnTo>
                  <a:pt x="50800" y="0"/>
                </a:lnTo>
                <a:lnTo>
                  <a:pt x="50800" y="1879600"/>
                </a:lnTo>
                <a:lnTo>
                  <a:pt x="50800" y="1879600"/>
                </a:lnTo>
                <a:cubicBezTo>
                  <a:pt x="22763" y="1879600"/>
                  <a:pt x="0" y="1856837"/>
                  <a:pt x="0" y="1828800"/>
                </a:cubicBezTo>
                <a:lnTo>
                  <a:pt x="0" y="50800"/>
                </a:lnTo>
                <a:cubicBezTo>
                  <a:pt x="0" y="22763"/>
                  <a:pt x="22763" y="0"/>
                  <a:pt x="50800" y="0"/>
                </a:cubicBezTo>
                <a:close/>
              </a:path>
            </a:pathLst>
          </a:custGeom>
          <a:solidFill>
            <a:srgbClr val="64748B"/>
          </a:solidFill>
          <a:ln/>
        </p:spPr>
        <p:txBody>
          <a:bodyPr/>
          <a:lstStyle/>
          <a:p>
            <a:endParaRPr lang="zh-CN" altLang="en-US"/>
          </a:p>
        </p:txBody>
      </p:sp>
      <p:sp>
        <p:nvSpPr>
          <p:cNvPr id="57" name="Text 55"/>
          <p:cNvSpPr/>
          <p:nvPr/>
        </p:nvSpPr>
        <p:spPr>
          <a:xfrm>
            <a:off x="11057448" y="7634517"/>
            <a:ext cx="4597400" cy="355600"/>
          </a:xfrm>
          <a:prstGeom prst="rect">
            <a:avLst/>
          </a:prstGeom>
          <a:noFill/>
          <a:ln/>
        </p:spPr>
        <p:txBody>
          <a:bodyPr wrap="square" lIns="0" tIns="0" rIns="0" bIns="0" rtlCol="0" anchor="ctr"/>
          <a:lstStyle/>
          <a:p>
            <a:pPr>
              <a:lnSpc>
                <a:spcPct val="130000"/>
              </a:lnSpc>
            </a:pPr>
            <a:r>
              <a:rPr lang="en-US" sz="1800" b="1" dirty="0">
                <a:solidFill>
                  <a:srgbClr val="1E293B"/>
                </a:solidFill>
                <a:latin typeface="MiSans" pitchFamily="34" charset="0"/>
                <a:ea typeface="MiSans" pitchFamily="34" charset="-122"/>
                <a:cs typeface="MiSans" pitchFamily="34" charset="-120"/>
              </a:rPr>
              <a:t>核心优势</a:t>
            </a:r>
            <a:endParaRPr lang="en-US" sz="1600" dirty="0"/>
          </a:p>
        </p:txBody>
      </p:sp>
      <p:sp>
        <p:nvSpPr>
          <p:cNvPr id="58" name="Text 56"/>
          <p:cNvSpPr/>
          <p:nvPr/>
        </p:nvSpPr>
        <p:spPr>
          <a:xfrm>
            <a:off x="11057448" y="8091717"/>
            <a:ext cx="4584700" cy="304800"/>
          </a:xfrm>
          <a:prstGeom prst="rect">
            <a:avLst/>
          </a:prstGeom>
          <a:noFill/>
          <a:ln/>
        </p:spPr>
        <p:txBody>
          <a:bodyPr wrap="square" lIns="0" tIns="0" rIns="0" bIns="0" rtlCol="0" anchor="ctr"/>
          <a:lstStyle/>
          <a:p>
            <a:pPr>
              <a:lnSpc>
                <a:spcPct val="130000"/>
              </a:lnSpc>
            </a:pPr>
            <a:r>
              <a:rPr lang="en-US" sz="1600" dirty="0">
                <a:solidFill>
                  <a:srgbClr val="64748B"/>
                </a:solidFill>
                <a:latin typeface="MiSans" pitchFamily="34" charset="0"/>
                <a:ea typeface="MiSans" pitchFamily="34" charset="-122"/>
                <a:cs typeface="MiSans" pitchFamily="34" charset="-120"/>
              </a:rPr>
              <a:t>• 模块化设计,易于扩展</a:t>
            </a:r>
            <a:endParaRPr lang="en-US" sz="1600" dirty="0"/>
          </a:p>
        </p:txBody>
      </p:sp>
      <p:sp>
        <p:nvSpPr>
          <p:cNvPr id="59" name="Text 57"/>
          <p:cNvSpPr/>
          <p:nvPr/>
        </p:nvSpPr>
        <p:spPr>
          <a:xfrm>
            <a:off x="11057448" y="8447317"/>
            <a:ext cx="4584700" cy="304800"/>
          </a:xfrm>
          <a:prstGeom prst="rect">
            <a:avLst/>
          </a:prstGeom>
          <a:noFill/>
          <a:ln/>
        </p:spPr>
        <p:txBody>
          <a:bodyPr wrap="square" lIns="0" tIns="0" rIns="0" bIns="0" rtlCol="0" anchor="ctr"/>
          <a:lstStyle/>
          <a:p>
            <a:pPr>
              <a:lnSpc>
                <a:spcPct val="130000"/>
              </a:lnSpc>
            </a:pPr>
            <a:r>
              <a:rPr lang="en-US" sz="1600" dirty="0">
                <a:solidFill>
                  <a:srgbClr val="64748B"/>
                </a:solidFill>
                <a:latin typeface="MiSans" pitchFamily="34" charset="0"/>
                <a:ea typeface="MiSans" pitchFamily="34" charset="-122"/>
                <a:cs typeface="MiSans" pitchFamily="34" charset="-120"/>
              </a:rPr>
              <a:t>• 定时更新,数据实时</a:t>
            </a:r>
            <a:endParaRPr lang="en-US" sz="1600" dirty="0"/>
          </a:p>
        </p:txBody>
      </p:sp>
      <p:sp>
        <p:nvSpPr>
          <p:cNvPr id="60" name="Text 58"/>
          <p:cNvSpPr/>
          <p:nvPr/>
        </p:nvSpPr>
        <p:spPr>
          <a:xfrm>
            <a:off x="11057448" y="8802917"/>
            <a:ext cx="4584700" cy="304800"/>
          </a:xfrm>
          <a:prstGeom prst="rect">
            <a:avLst/>
          </a:prstGeom>
          <a:noFill/>
          <a:ln/>
        </p:spPr>
        <p:txBody>
          <a:bodyPr wrap="square" lIns="0" tIns="0" rIns="0" bIns="0" rtlCol="0" anchor="ctr"/>
          <a:lstStyle/>
          <a:p>
            <a:pPr>
              <a:lnSpc>
                <a:spcPct val="130000"/>
              </a:lnSpc>
            </a:pPr>
            <a:r>
              <a:rPr lang="en-US" sz="1600" dirty="0">
                <a:solidFill>
                  <a:srgbClr val="64748B"/>
                </a:solidFill>
                <a:latin typeface="MiSans" pitchFamily="34" charset="0"/>
                <a:ea typeface="MiSans" pitchFamily="34" charset="-122"/>
                <a:cs typeface="MiSans" pitchFamily="34" charset="-120"/>
              </a:rPr>
              <a:t>• 前后端分离,维护便捷</a:t>
            </a:r>
            <a:endParaRPr lang="en-US" sz="1600" dirty="0"/>
          </a:p>
        </p:txBody>
      </p:sp>
    </p:spTree>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2F5065EF-CAE8-4241-37C3-9A6C241C7FD8}"/>
              </a:ext>
            </a:extLst>
          </p:cNvPr>
          <p:cNvSpPr/>
          <p:nvPr/>
        </p:nvSpPr>
        <p:spPr>
          <a:xfrm>
            <a:off x="8647611" y="1979687"/>
            <a:ext cx="7489372" cy="638136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圆角 10">
            <a:extLst>
              <a:ext uri="{FF2B5EF4-FFF2-40B4-BE49-F238E27FC236}">
                <a16:creationId xmlns:a16="http://schemas.microsoft.com/office/drawing/2014/main" id="{BDC54294-86B4-73A0-524B-0A55D51F619F}"/>
              </a:ext>
            </a:extLst>
          </p:cNvPr>
          <p:cNvSpPr/>
          <p:nvPr/>
        </p:nvSpPr>
        <p:spPr>
          <a:xfrm>
            <a:off x="1050052" y="1979686"/>
            <a:ext cx="1684449" cy="6381369"/>
          </a:xfrm>
          <a:prstGeom prst="roundRect">
            <a:avLst/>
          </a:prstGeom>
          <a:solidFill>
            <a:srgbClr val="2563E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a:extLst>
              <a:ext uri="{FF2B5EF4-FFF2-40B4-BE49-F238E27FC236}">
                <a16:creationId xmlns:a16="http://schemas.microsoft.com/office/drawing/2014/main" id="{FF53F750-AE68-7520-D2EA-D746041EF6FA}"/>
              </a:ext>
            </a:extLst>
          </p:cNvPr>
          <p:cNvPicPr>
            <a:picLocks noChangeAspect="1"/>
          </p:cNvPicPr>
          <p:nvPr/>
        </p:nvPicPr>
        <p:blipFill>
          <a:blip r:embed="rId2"/>
          <a:stretch>
            <a:fillRect/>
          </a:stretch>
        </p:blipFill>
        <p:spPr>
          <a:xfrm>
            <a:off x="400938" y="466862"/>
            <a:ext cx="540257" cy="1136968"/>
          </a:xfrm>
          <a:prstGeom prst="rect">
            <a:avLst/>
          </a:prstGeom>
        </p:spPr>
      </p:pic>
      <p:pic>
        <p:nvPicPr>
          <p:cNvPr id="6" name="图片 5">
            <a:extLst>
              <a:ext uri="{FF2B5EF4-FFF2-40B4-BE49-F238E27FC236}">
                <a16:creationId xmlns:a16="http://schemas.microsoft.com/office/drawing/2014/main" id="{1029D5DC-3E58-A27A-5E79-32DDCD60708A}"/>
              </a:ext>
            </a:extLst>
          </p:cNvPr>
          <p:cNvPicPr>
            <a:picLocks noChangeAspect="1"/>
          </p:cNvPicPr>
          <p:nvPr/>
        </p:nvPicPr>
        <p:blipFill>
          <a:blip r:embed="rId3"/>
          <a:stretch>
            <a:fillRect/>
          </a:stretch>
        </p:blipFill>
        <p:spPr>
          <a:xfrm>
            <a:off x="2273018" y="1979687"/>
            <a:ext cx="5793054" cy="6381369"/>
          </a:xfrm>
          <a:prstGeom prst="rect">
            <a:avLst/>
          </a:prstGeom>
        </p:spPr>
      </p:pic>
      <p:pic>
        <p:nvPicPr>
          <p:cNvPr id="7" name="图片 6">
            <a:extLst>
              <a:ext uri="{FF2B5EF4-FFF2-40B4-BE49-F238E27FC236}">
                <a16:creationId xmlns:a16="http://schemas.microsoft.com/office/drawing/2014/main" id="{2121F196-E99E-D136-C803-5A2C546683E6}"/>
              </a:ext>
            </a:extLst>
          </p:cNvPr>
          <p:cNvPicPr>
            <a:picLocks noChangeAspect="1"/>
          </p:cNvPicPr>
          <p:nvPr/>
        </p:nvPicPr>
        <p:blipFill>
          <a:blip r:embed="rId4"/>
          <a:stretch>
            <a:fillRect/>
          </a:stretch>
        </p:blipFill>
        <p:spPr>
          <a:xfrm>
            <a:off x="9089575" y="2926804"/>
            <a:ext cx="6666667" cy="4704762"/>
          </a:xfrm>
          <a:prstGeom prst="rect">
            <a:avLst/>
          </a:prstGeom>
        </p:spPr>
      </p:pic>
      <p:sp>
        <p:nvSpPr>
          <p:cNvPr id="8" name="文本框 7">
            <a:extLst>
              <a:ext uri="{FF2B5EF4-FFF2-40B4-BE49-F238E27FC236}">
                <a16:creationId xmlns:a16="http://schemas.microsoft.com/office/drawing/2014/main" id="{91301BCB-6ACC-9647-56B6-2E8879F45699}"/>
              </a:ext>
            </a:extLst>
          </p:cNvPr>
          <p:cNvSpPr txBox="1"/>
          <p:nvPr/>
        </p:nvSpPr>
        <p:spPr>
          <a:xfrm>
            <a:off x="10719294" y="1922247"/>
            <a:ext cx="3763323" cy="584775"/>
          </a:xfrm>
          <a:prstGeom prst="rect">
            <a:avLst/>
          </a:prstGeom>
          <a:noFill/>
        </p:spPr>
        <p:txBody>
          <a:bodyPr wrap="square" rtlCol="0">
            <a:spAutoFit/>
          </a:bodyPr>
          <a:lstStyle/>
          <a:p>
            <a:r>
              <a:rPr lang="en-US" altLang="zh-CN" sz="3200" dirty="0"/>
              <a:t>Scrapy</a:t>
            </a:r>
            <a:r>
              <a:rPr lang="zh-CN" altLang="en-US" sz="3200" dirty="0"/>
              <a:t>爬虫架构</a:t>
            </a:r>
          </a:p>
        </p:txBody>
      </p:sp>
      <p:sp>
        <p:nvSpPr>
          <p:cNvPr id="9" name="文本框 8">
            <a:extLst>
              <a:ext uri="{FF2B5EF4-FFF2-40B4-BE49-F238E27FC236}">
                <a16:creationId xmlns:a16="http://schemas.microsoft.com/office/drawing/2014/main" id="{6EFFB4BF-7BA0-29AB-89F7-D67E923110A1}"/>
              </a:ext>
            </a:extLst>
          </p:cNvPr>
          <p:cNvSpPr txBox="1"/>
          <p:nvPr/>
        </p:nvSpPr>
        <p:spPr>
          <a:xfrm>
            <a:off x="1229900" y="3462210"/>
            <a:ext cx="1069649" cy="3416320"/>
          </a:xfrm>
          <a:prstGeom prst="rect">
            <a:avLst/>
          </a:prstGeom>
          <a:noFill/>
        </p:spPr>
        <p:txBody>
          <a:bodyPr wrap="square" rtlCol="0">
            <a:spAutoFit/>
          </a:bodyPr>
          <a:lstStyle/>
          <a:p>
            <a:r>
              <a:rPr lang="zh-CN" altLang="en-US" sz="5400" dirty="0">
                <a:solidFill>
                  <a:schemeClr val="bg1"/>
                </a:solidFill>
              </a:rPr>
              <a:t>数据链路</a:t>
            </a:r>
          </a:p>
        </p:txBody>
      </p:sp>
      <p:sp>
        <p:nvSpPr>
          <p:cNvPr id="14" name="文本框 13">
            <a:extLst>
              <a:ext uri="{FF2B5EF4-FFF2-40B4-BE49-F238E27FC236}">
                <a16:creationId xmlns:a16="http://schemas.microsoft.com/office/drawing/2014/main" id="{64FD9E14-A0EA-E0CF-836A-08B32507319B}"/>
              </a:ext>
            </a:extLst>
          </p:cNvPr>
          <p:cNvSpPr txBox="1"/>
          <p:nvPr/>
        </p:nvSpPr>
        <p:spPr>
          <a:xfrm>
            <a:off x="877939" y="679269"/>
            <a:ext cx="10086152" cy="769441"/>
          </a:xfrm>
          <a:prstGeom prst="rect">
            <a:avLst/>
          </a:prstGeom>
          <a:solidFill>
            <a:schemeClr val="bg1"/>
          </a:solidFill>
        </p:spPr>
        <p:txBody>
          <a:bodyPr wrap="square" rtlCol="0">
            <a:spAutoFit/>
          </a:bodyPr>
          <a:lstStyle/>
          <a:p>
            <a:r>
              <a:rPr lang="zh-CN" altLang="en-US" sz="4400" dirty="0"/>
              <a:t>数据层技术架构：</a:t>
            </a:r>
            <a:r>
              <a:rPr lang="en-US" altLang="zh-CN" sz="4400" dirty="0"/>
              <a:t>ETL</a:t>
            </a:r>
            <a:r>
              <a:rPr lang="zh-CN" altLang="en-US" sz="4400" dirty="0"/>
              <a:t>流程与</a:t>
            </a:r>
            <a:r>
              <a:rPr lang="en-US" altLang="zh-CN" sz="4400" dirty="0"/>
              <a:t>Scrapy</a:t>
            </a:r>
            <a:r>
              <a:rPr lang="zh-CN" altLang="en-US" sz="4400" dirty="0"/>
              <a:t>框架</a:t>
            </a:r>
          </a:p>
        </p:txBody>
      </p:sp>
    </p:spTree>
    <p:extLst>
      <p:ext uri="{BB962C8B-B14F-4D97-AF65-F5344CB8AC3E}">
        <p14:creationId xmlns:p14="http://schemas.microsoft.com/office/powerpoint/2010/main" val="13656543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solidFill>
          <a:schemeClr val="bg1"/>
        </a:solidFill>
        <a:effectLst/>
      </p:bgPr>
    </p:bg>
    <p:spTree>
      <p:nvGrpSpPr>
        <p:cNvPr id="1" name=""/>
        <p:cNvGrpSpPr/>
        <p:nvPr/>
      </p:nvGrpSpPr>
      <p:grpSpPr>
        <a:xfrm>
          <a:off x="0" y="0"/>
          <a:ext cx="0" cy="0"/>
          <a:chOff x="0" y="0"/>
          <a:chExt cx="0" cy="0"/>
        </a:xfrm>
      </p:grpSpPr>
      <p:sp>
        <p:nvSpPr>
          <p:cNvPr id="37" name="Shape 35"/>
          <p:cNvSpPr/>
          <p:nvPr/>
        </p:nvSpPr>
        <p:spPr>
          <a:xfrm>
            <a:off x="558800" y="6249845"/>
            <a:ext cx="7607299" cy="2787337"/>
          </a:xfrm>
          <a:custGeom>
            <a:avLst/>
            <a:gdLst/>
            <a:ahLst/>
            <a:cxnLst/>
            <a:rect l="l" t="t" r="r" b="b"/>
            <a:pathLst>
              <a:path w="7518400" h="3657600">
                <a:moveTo>
                  <a:pt x="152412" y="0"/>
                </a:moveTo>
                <a:lnTo>
                  <a:pt x="7365988" y="0"/>
                </a:lnTo>
                <a:cubicBezTo>
                  <a:pt x="7450163" y="0"/>
                  <a:pt x="7518400" y="68237"/>
                  <a:pt x="7518400" y="152412"/>
                </a:cubicBezTo>
                <a:lnTo>
                  <a:pt x="7518400" y="3505188"/>
                </a:lnTo>
                <a:cubicBezTo>
                  <a:pt x="7518400" y="3589363"/>
                  <a:pt x="7450163" y="3657600"/>
                  <a:pt x="7365988" y="3657600"/>
                </a:cubicBezTo>
                <a:lnTo>
                  <a:pt x="152412" y="3657600"/>
                </a:lnTo>
                <a:cubicBezTo>
                  <a:pt x="68237" y="3657600"/>
                  <a:pt x="0" y="3589363"/>
                  <a:pt x="0" y="3505188"/>
                </a:cubicBezTo>
                <a:lnTo>
                  <a:pt x="0" y="152412"/>
                </a:lnTo>
                <a:cubicBezTo>
                  <a:pt x="0" y="68294"/>
                  <a:pt x="68294" y="0"/>
                  <a:pt x="152412" y="0"/>
                </a:cubicBezTo>
                <a:close/>
              </a:path>
            </a:pathLst>
          </a:custGeom>
          <a:solidFill>
            <a:srgbClr val="2563EB"/>
          </a:solidFill>
          <a:ln/>
          <a:effectLst>
            <a:outerShdw blurRad="190500" dist="127000" dir="5400000" algn="bl" rotWithShape="0">
              <a:srgbClr val="000000">
                <a:alpha val="10196"/>
              </a:srgbClr>
            </a:outerShdw>
          </a:effectLst>
        </p:spPr>
        <p:txBody>
          <a:bodyPr/>
          <a:lstStyle/>
          <a:p>
            <a:endParaRPr lang="zh-CN" altLang="en-US" dirty="0"/>
          </a:p>
        </p:txBody>
      </p:sp>
      <p:sp>
        <p:nvSpPr>
          <p:cNvPr id="2" name="Shape 0"/>
          <p:cNvSpPr/>
          <p:nvPr/>
        </p:nvSpPr>
        <p:spPr>
          <a:xfrm>
            <a:off x="508000" y="508000"/>
            <a:ext cx="101600" cy="406400"/>
          </a:xfrm>
          <a:custGeom>
            <a:avLst/>
            <a:gdLst/>
            <a:ahLst/>
            <a:cxnLst/>
            <a:rect l="l" t="t" r="r" b="b"/>
            <a:pathLst>
              <a:path w="101600" h="406400">
                <a:moveTo>
                  <a:pt x="0" y="0"/>
                </a:moveTo>
                <a:lnTo>
                  <a:pt x="101600" y="0"/>
                </a:lnTo>
                <a:lnTo>
                  <a:pt x="101600" y="406400"/>
                </a:lnTo>
                <a:lnTo>
                  <a:pt x="0" y="406400"/>
                </a:lnTo>
                <a:lnTo>
                  <a:pt x="0" y="0"/>
                </a:lnTo>
                <a:close/>
              </a:path>
            </a:pathLst>
          </a:custGeom>
          <a:solidFill>
            <a:srgbClr val="2563EB"/>
          </a:solidFill>
          <a:ln/>
        </p:spPr>
        <p:txBody>
          <a:bodyPr/>
          <a:lstStyle/>
          <a:p>
            <a:endParaRPr lang="zh-CN" altLang="en-US"/>
          </a:p>
        </p:txBody>
      </p:sp>
      <p:sp>
        <p:nvSpPr>
          <p:cNvPr id="3" name="Text 1"/>
          <p:cNvSpPr/>
          <p:nvPr/>
        </p:nvSpPr>
        <p:spPr>
          <a:xfrm>
            <a:off x="762000" y="558800"/>
            <a:ext cx="2413000" cy="304800"/>
          </a:xfrm>
          <a:prstGeom prst="rect">
            <a:avLst/>
          </a:prstGeom>
          <a:noFill/>
          <a:ln/>
        </p:spPr>
        <p:txBody>
          <a:bodyPr wrap="square" lIns="0" tIns="0" rIns="0" bIns="0" rtlCol="0" anchor="ctr"/>
          <a:lstStyle/>
          <a:p>
            <a:pPr>
              <a:lnSpc>
                <a:spcPct val="130000"/>
              </a:lnSpc>
            </a:pPr>
            <a:r>
              <a:rPr lang="en-US" sz="1600" b="1" kern="0" spc="80" dirty="0">
                <a:solidFill>
                  <a:srgbClr val="2563EB"/>
                </a:solidFill>
                <a:latin typeface="MiSans" pitchFamily="34" charset="0"/>
                <a:ea typeface="MiSans" pitchFamily="34" charset="-122"/>
                <a:cs typeface="MiSans" pitchFamily="34" charset="-120"/>
              </a:rPr>
              <a:t>BACKEND API DESIGN</a:t>
            </a:r>
            <a:endParaRPr lang="en-US" sz="1600" dirty="0"/>
          </a:p>
        </p:txBody>
      </p:sp>
      <p:sp>
        <p:nvSpPr>
          <p:cNvPr id="4" name="Text 2"/>
          <p:cNvSpPr/>
          <p:nvPr/>
        </p:nvSpPr>
        <p:spPr>
          <a:xfrm>
            <a:off x="508000" y="1016000"/>
            <a:ext cx="15468600" cy="508000"/>
          </a:xfrm>
          <a:prstGeom prst="rect">
            <a:avLst/>
          </a:prstGeom>
          <a:noFill/>
          <a:ln/>
        </p:spPr>
        <p:txBody>
          <a:bodyPr wrap="square" lIns="0" tIns="0" rIns="0" bIns="0" rtlCol="0" anchor="ctr"/>
          <a:lstStyle/>
          <a:p>
            <a:pPr>
              <a:lnSpc>
                <a:spcPct val="90000"/>
              </a:lnSpc>
            </a:pPr>
            <a:r>
              <a:rPr lang="en-US" sz="3600" b="1" dirty="0">
                <a:solidFill>
                  <a:srgbClr val="1E293B"/>
                </a:solidFill>
                <a:latin typeface="MiSans" pitchFamily="34" charset="0"/>
                <a:ea typeface="MiSans" pitchFamily="34" charset="-122"/>
                <a:cs typeface="MiSans" pitchFamily="34" charset="-120"/>
              </a:rPr>
              <a:t>后端API架构: RESTful接口设计</a:t>
            </a:r>
            <a:endParaRPr lang="en-US" sz="1600" dirty="0"/>
          </a:p>
        </p:txBody>
      </p:sp>
      <p:sp>
        <p:nvSpPr>
          <p:cNvPr id="5" name="Shape 3"/>
          <p:cNvSpPr/>
          <p:nvPr/>
        </p:nvSpPr>
        <p:spPr>
          <a:xfrm>
            <a:off x="533400" y="1778000"/>
            <a:ext cx="7493000" cy="2082800"/>
          </a:xfrm>
          <a:custGeom>
            <a:avLst/>
            <a:gdLst/>
            <a:ahLst/>
            <a:cxnLst/>
            <a:rect l="l" t="t" r="r" b="b"/>
            <a:pathLst>
              <a:path w="7493000" h="2082800">
                <a:moveTo>
                  <a:pt x="50800" y="0"/>
                </a:moveTo>
                <a:lnTo>
                  <a:pt x="7340602" y="0"/>
                </a:lnTo>
                <a:cubicBezTo>
                  <a:pt x="7424769" y="0"/>
                  <a:pt x="7493000" y="68231"/>
                  <a:pt x="7493000" y="152398"/>
                </a:cubicBezTo>
                <a:lnTo>
                  <a:pt x="7493000" y="1930402"/>
                </a:lnTo>
                <a:cubicBezTo>
                  <a:pt x="7493000" y="2014569"/>
                  <a:pt x="7424769" y="2082800"/>
                  <a:pt x="7340602" y="2082800"/>
                </a:cubicBezTo>
                <a:lnTo>
                  <a:pt x="50800" y="2082800"/>
                </a:lnTo>
                <a:cubicBezTo>
                  <a:pt x="22763" y="2082800"/>
                  <a:pt x="0" y="2060037"/>
                  <a:pt x="0" y="2032000"/>
                </a:cubicBezTo>
                <a:lnTo>
                  <a:pt x="0" y="50800"/>
                </a:lnTo>
                <a:cubicBezTo>
                  <a:pt x="0" y="22763"/>
                  <a:pt x="22763" y="0"/>
                  <a:pt x="50800" y="0"/>
                </a:cubicBezTo>
                <a:close/>
              </a:path>
            </a:pathLst>
          </a:custGeom>
          <a:solidFill>
            <a:srgbClr val="F8FAFC"/>
          </a:solidFill>
          <a:ln/>
        </p:spPr>
        <p:txBody>
          <a:bodyPr/>
          <a:lstStyle/>
          <a:p>
            <a:endParaRPr lang="zh-CN" altLang="en-US" dirty="0"/>
          </a:p>
        </p:txBody>
      </p:sp>
      <p:sp>
        <p:nvSpPr>
          <p:cNvPr id="6" name="Shape 4"/>
          <p:cNvSpPr/>
          <p:nvPr/>
        </p:nvSpPr>
        <p:spPr>
          <a:xfrm>
            <a:off x="533400" y="1778000"/>
            <a:ext cx="50800" cy="2082800"/>
          </a:xfrm>
          <a:custGeom>
            <a:avLst/>
            <a:gdLst/>
            <a:ahLst/>
            <a:cxnLst/>
            <a:rect l="l" t="t" r="r" b="b"/>
            <a:pathLst>
              <a:path w="50800" h="2082800">
                <a:moveTo>
                  <a:pt x="50800" y="0"/>
                </a:moveTo>
                <a:lnTo>
                  <a:pt x="50800" y="0"/>
                </a:lnTo>
                <a:lnTo>
                  <a:pt x="50800" y="2082800"/>
                </a:lnTo>
                <a:lnTo>
                  <a:pt x="50800" y="2082800"/>
                </a:lnTo>
                <a:cubicBezTo>
                  <a:pt x="22763" y="2082800"/>
                  <a:pt x="0" y="2060037"/>
                  <a:pt x="0" y="2032000"/>
                </a:cubicBezTo>
                <a:lnTo>
                  <a:pt x="0" y="50800"/>
                </a:lnTo>
                <a:cubicBezTo>
                  <a:pt x="0" y="22763"/>
                  <a:pt x="22763" y="0"/>
                  <a:pt x="50800" y="0"/>
                </a:cubicBezTo>
                <a:close/>
              </a:path>
            </a:pathLst>
          </a:custGeom>
          <a:solidFill>
            <a:srgbClr val="2563EB"/>
          </a:solidFill>
          <a:ln/>
        </p:spPr>
        <p:txBody>
          <a:bodyPr/>
          <a:lstStyle/>
          <a:p>
            <a:endParaRPr lang="zh-CN" altLang="en-US"/>
          </a:p>
        </p:txBody>
      </p:sp>
      <p:sp>
        <p:nvSpPr>
          <p:cNvPr id="7" name="Shape 5"/>
          <p:cNvSpPr/>
          <p:nvPr/>
        </p:nvSpPr>
        <p:spPr>
          <a:xfrm>
            <a:off x="762000" y="1981200"/>
            <a:ext cx="508000" cy="508000"/>
          </a:xfrm>
          <a:custGeom>
            <a:avLst/>
            <a:gdLst/>
            <a:ahLst/>
            <a:cxnLst/>
            <a:rect l="l" t="t" r="r" b="b"/>
            <a:pathLst>
              <a:path w="508000" h="508000">
                <a:moveTo>
                  <a:pt x="0" y="0"/>
                </a:moveTo>
                <a:lnTo>
                  <a:pt x="508000" y="0"/>
                </a:lnTo>
                <a:lnTo>
                  <a:pt x="508000" y="508000"/>
                </a:lnTo>
                <a:lnTo>
                  <a:pt x="0" y="508000"/>
                </a:lnTo>
                <a:lnTo>
                  <a:pt x="0" y="0"/>
                </a:lnTo>
                <a:close/>
              </a:path>
            </a:pathLst>
          </a:custGeom>
          <a:solidFill>
            <a:srgbClr val="2563EB"/>
          </a:solidFill>
          <a:ln/>
        </p:spPr>
        <p:txBody>
          <a:bodyPr/>
          <a:lstStyle/>
          <a:p>
            <a:endParaRPr lang="zh-CN" altLang="en-US"/>
          </a:p>
        </p:txBody>
      </p:sp>
      <p:sp>
        <p:nvSpPr>
          <p:cNvPr id="8" name="Text 6"/>
          <p:cNvSpPr/>
          <p:nvPr/>
        </p:nvSpPr>
        <p:spPr>
          <a:xfrm>
            <a:off x="711200" y="1981200"/>
            <a:ext cx="609600" cy="508000"/>
          </a:xfrm>
          <a:prstGeom prst="rect">
            <a:avLst/>
          </a:prstGeom>
          <a:noFill/>
          <a:ln/>
        </p:spPr>
        <p:txBody>
          <a:bodyPr wrap="square" lIns="0" tIns="0" rIns="0" bIns="0" rtlCol="0" anchor="ctr"/>
          <a:lstStyle/>
          <a:p>
            <a:pPr algn="ctr">
              <a:lnSpc>
                <a:spcPct val="130000"/>
              </a:lnSpc>
            </a:pPr>
            <a:r>
              <a:rPr lang="en-US" sz="1600" b="1" dirty="0">
                <a:solidFill>
                  <a:srgbClr val="FFFFFF"/>
                </a:solidFill>
                <a:latin typeface="MiSans" pitchFamily="34" charset="0"/>
                <a:ea typeface="MiSans" pitchFamily="34" charset="-122"/>
                <a:cs typeface="MiSans" pitchFamily="34" charset="-120"/>
              </a:rPr>
              <a:t>GET</a:t>
            </a:r>
            <a:endParaRPr lang="en-US" sz="1600" dirty="0"/>
          </a:p>
        </p:txBody>
      </p:sp>
      <p:sp>
        <p:nvSpPr>
          <p:cNvPr id="9" name="Text 7"/>
          <p:cNvSpPr/>
          <p:nvPr/>
        </p:nvSpPr>
        <p:spPr>
          <a:xfrm>
            <a:off x="1422400" y="2057400"/>
            <a:ext cx="2578100" cy="355600"/>
          </a:xfrm>
          <a:prstGeom prst="rect">
            <a:avLst/>
          </a:prstGeom>
          <a:noFill/>
          <a:ln/>
        </p:spPr>
        <p:txBody>
          <a:bodyPr wrap="square" lIns="0" tIns="0" rIns="0" bIns="0" rtlCol="0" anchor="ctr"/>
          <a:lstStyle/>
          <a:p>
            <a:pPr>
              <a:lnSpc>
                <a:spcPct val="130000"/>
              </a:lnSpc>
            </a:pPr>
            <a:r>
              <a:rPr lang="en-US" sz="1800" b="1" dirty="0">
                <a:solidFill>
                  <a:srgbClr val="1E293B"/>
                </a:solidFill>
                <a:latin typeface="MiSans" pitchFamily="34" charset="0"/>
                <a:ea typeface="MiSans" pitchFamily="34" charset="-122"/>
                <a:cs typeface="MiSans" pitchFamily="34" charset="-120"/>
              </a:rPr>
              <a:t>/api/employment-trend</a:t>
            </a:r>
            <a:endParaRPr lang="en-US" sz="1600" dirty="0"/>
          </a:p>
        </p:txBody>
      </p:sp>
      <p:sp>
        <p:nvSpPr>
          <p:cNvPr id="10" name="Text 8"/>
          <p:cNvSpPr/>
          <p:nvPr/>
        </p:nvSpPr>
        <p:spPr>
          <a:xfrm>
            <a:off x="762000" y="2590800"/>
            <a:ext cx="7162800" cy="304800"/>
          </a:xfrm>
          <a:prstGeom prst="rect">
            <a:avLst/>
          </a:prstGeom>
          <a:noFill/>
          <a:ln/>
        </p:spPr>
        <p:txBody>
          <a:bodyPr wrap="square" lIns="0" tIns="0" rIns="0" bIns="0" rtlCol="0" anchor="ctr"/>
          <a:lstStyle/>
          <a:p>
            <a:pPr>
              <a:lnSpc>
                <a:spcPct val="130000"/>
              </a:lnSpc>
            </a:pPr>
            <a:r>
              <a:rPr lang="en-US" sz="1600" dirty="0">
                <a:solidFill>
                  <a:srgbClr val="64748B"/>
                </a:solidFill>
                <a:latin typeface="MiSans" pitchFamily="34" charset="0"/>
                <a:ea typeface="MiSans" pitchFamily="34" charset="-122"/>
                <a:cs typeface="MiSans" pitchFamily="34" charset="-120"/>
              </a:rPr>
              <a:t>获取就业率趋势数据</a:t>
            </a:r>
            <a:endParaRPr lang="en-US" sz="1600" dirty="0"/>
          </a:p>
        </p:txBody>
      </p:sp>
      <p:sp>
        <p:nvSpPr>
          <p:cNvPr id="11" name="Text 9"/>
          <p:cNvSpPr/>
          <p:nvPr/>
        </p:nvSpPr>
        <p:spPr>
          <a:xfrm>
            <a:off x="762000" y="2997200"/>
            <a:ext cx="7162800" cy="304800"/>
          </a:xfrm>
          <a:prstGeom prst="rect">
            <a:avLst/>
          </a:prstGeom>
          <a:noFill/>
          <a:ln/>
        </p:spPr>
        <p:txBody>
          <a:bodyPr wrap="square" lIns="0" tIns="0" rIns="0" bIns="0" rtlCol="0" anchor="ctr"/>
          <a:lstStyle/>
          <a:p>
            <a:pPr>
              <a:lnSpc>
                <a:spcPct val="130000"/>
              </a:lnSpc>
            </a:pPr>
            <a:r>
              <a:rPr lang="en-US" sz="1600" b="1" dirty="0">
                <a:solidFill>
                  <a:srgbClr val="1E293B"/>
                </a:solidFill>
                <a:latin typeface="MiSans" pitchFamily="34" charset="0"/>
                <a:ea typeface="MiSans" pitchFamily="34" charset="-122"/>
                <a:cs typeface="MiSans" pitchFamily="34" charset="-120"/>
              </a:rPr>
              <a:t>参数:</a:t>
            </a:r>
            <a:r>
              <a:rPr lang="en-US" sz="1600" dirty="0">
                <a:solidFill>
                  <a:srgbClr val="1E293B"/>
                </a:solidFill>
                <a:latin typeface="MiSans" pitchFamily="34" charset="0"/>
                <a:ea typeface="MiSans" pitchFamily="34" charset="-122"/>
                <a:cs typeface="MiSans" pitchFamily="34" charset="-120"/>
              </a:rPr>
              <a:t> year, career_type</a:t>
            </a:r>
            <a:endParaRPr lang="en-US" sz="1600" dirty="0"/>
          </a:p>
        </p:txBody>
      </p:sp>
      <p:sp>
        <p:nvSpPr>
          <p:cNvPr id="12" name="Text 10"/>
          <p:cNvSpPr/>
          <p:nvPr/>
        </p:nvSpPr>
        <p:spPr>
          <a:xfrm>
            <a:off x="762000" y="3352797"/>
            <a:ext cx="7162800" cy="304800"/>
          </a:xfrm>
          <a:prstGeom prst="rect">
            <a:avLst/>
          </a:prstGeom>
          <a:noFill/>
          <a:ln/>
        </p:spPr>
        <p:txBody>
          <a:bodyPr wrap="square" lIns="0" tIns="0" rIns="0" bIns="0" rtlCol="0" anchor="ctr"/>
          <a:lstStyle/>
          <a:p>
            <a:pPr>
              <a:lnSpc>
                <a:spcPct val="130000"/>
              </a:lnSpc>
            </a:pPr>
            <a:r>
              <a:rPr lang="en-US" sz="1600" b="1" dirty="0">
                <a:solidFill>
                  <a:srgbClr val="1E293B"/>
                </a:solidFill>
                <a:latin typeface="MiSans" pitchFamily="34" charset="0"/>
                <a:ea typeface="MiSans" pitchFamily="34" charset="-122"/>
                <a:cs typeface="MiSans" pitchFamily="34" charset="-120"/>
              </a:rPr>
              <a:t>响应:</a:t>
            </a:r>
            <a:r>
              <a:rPr lang="en-US" sz="1600" dirty="0">
                <a:solidFill>
                  <a:srgbClr val="1E293B"/>
                </a:solidFill>
                <a:latin typeface="MiSans" pitchFamily="34" charset="0"/>
                <a:ea typeface="MiSans" pitchFamily="34" charset="-122"/>
                <a:cs typeface="MiSans" pitchFamily="34" charset="-120"/>
              </a:rPr>
              <a:t> 年份就业率数据数组</a:t>
            </a:r>
            <a:endParaRPr lang="en-US" sz="1600" dirty="0"/>
          </a:p>
        </p:txBody>
      </p:sp>
      <p:sp>
        <p:nvSpPr>
          <p:cNvPr id="13" name="Shape 11"/>
          <p:cNvSpPr/>
          <p:nvPr/>
        </p:nvSpPr>
        <p:spPr>
          <a:xfrm>
            <a:off x="8255000" y="1778000"/>
            <a:ext cx="7493000" cy="2082800"/>
          </a:xfrm>
          <a:custGeom>
            <a:avLst/>
            <a:gdLst/>
            <a:ahLst/>
            <a:cxnLst/>
            <a:rect l="l" t="t" r="r" b="b"/>
            <a:pathLst>
              <a:path w="7493000" h="2082800">
                <a:moveTo>
                  <a:pt x="50800" y="0"/>
                </a:moveTo>
                <a:lnTo>
                  <a:pt x="7340602" y="0"/>
                </a:lnTo>
                <a:cubicBezTo>
                  <a:pt x="7424769" y="0"/>
                  <a:pt x="7493000" y="68231"/>
                  <a:pt x="7493000" y="152398"/>
                </a:cubicBezTo>
                <a:lnTo>
                  <a:pt x="7493000" y="1930402"/>
                </a:lnTo>
                <a:cubicBezTo>
                  <a:pt x="7493000" y="2014569"/>
                  <a:pt x="7424769" y="2082800"/>
                  <a:pt x="7340602" y="2082800"/>
                </a:cubicBezTo>
                <a:lnTo>
                  <a:pt x="50800" y="2082800"/>
                </a:lnTo>
                <a:cubicBezTo>
                  <a:pt x="22763" y="2082800"/>
                  <a:pt x="0" y="2060037"/>
                  <a:pt x="0" y="2032000"/>
                </a:cubicBezTo>
                <a:lnTo>
                  <a:pt x="0" y="50800"/>
                </a:lnTo>
                <a:cubicBezTo>
                  <a:pt x="0" y="22763"/>
                  <a:pt x="22763" y="0"/>
                  <a:pt x="50800" y="0"/>
                </a:cubicBezTo>
                <a:close/>
              </a:path>
            </a:pathLst>
          </a:custGeom>
          <a:solidFill>
            <a:srgbClr val="F8FAFC"/>
          </a:solidFill>
          <a:ln/>
        </p:spPr>
        <p:txBody>
          <a:bodyPr/>
          <a:lstStyle/>
          <a:p>
            <a:endParaRPr lang="zh-CN" altLang="en-US"/>
          </a:p>
        </p:txBody>
      </p:sp>
      <p:sp>
        <p:nvSpPr>
          <p:cNvPr id="14" name="Shape 12"/>
          <p:cNvSpPr/>
          <p:nvPr/>
        </p:nvSpPr>
        <p:spPr>
          <a:xfrm>
            <a:off x="8255000" y="1778000"/>
            <a:ext cx="50800" cy="2082800"/>
          </a:xfrm>
          <a:custGeom>
            <a:avLst/>
            <a:gdLst/>
            <a:ahLst/>
            <a:cxnLst/>
            <a:rect l="l" t="t" r="r" b="b"/>
            <a:pathLst>
              <a:path w="50800" h="2082800">
                <a:moveTo>
                  <a:pt x="50800" y="0"/>
                </a:moveTo>
                <a:lnTo>
                  <a:pt x="50800" y="0"/>
                </a:lnTo>
                <a:lnTo>
                  <a:pt x="50800" y="2082800"/>
                </a:lnTo>
                <a:lnTo>
                  <a:pt x="50800" y="2082800"/>
                </a:lnTo>
                <a:cubicBezTo>
                  <a:pt x="22763" y="2082800"/>
                  <a:pt x="0" y="2060037"/>
                  <a:pt x="0" y="2032000"/>
                </a:cubicBezTo>
                <a:lnTo>
                  <a:pt x="0" y="50800"/>
                </a:lnTo>
                <a:cubicBezTo>
                  <a:pt x="0" y="22763"/>
                  <a:pt x="22763" y="0"/>
                  <a:pt x="50800" y="0"/>
                </a:cubicBezTo>
                <a:close/>
              </a:path>
            </a:pathLst>
          </a:custGeom>
          <a:solidFill>
            <a:srgbClr val="0EA5E9"/>
          </a:solidFill>
          <a:ln/>
        </p:spPr>
        <p:txBody>
          <a:bodyPr/>
          <a:lstStyle/>
          <a:p>
            <a:endParaRPr lang="zh-CN" altLang="en-US"/>
          </a:p>
        </p:txBody>
      </p:sp>
      <p:sp>
        <p:nvSpPr>
          <p:cNvPr id="15" name="Shape 13"/>
          <p:cNvSpPr/>
          <p:nvPr/>
        </p:nvSpPr>
        <p:spPr>
          <a:xfrm>
            <a:off x="8483600" y="1981200"/>
            <a:ext cx="508000" cy="508000"/>
          </a:xfrm>
          <a:custGeom>
            <a:avLst/>
            <a:gdLst/>
            <a:ahLst/>
            <a:cxnLst/>
            <a:rect l="l" t="t" r="r" b="b"/>
            <a:pathLst>
              <a:path w="508000" h="508000">
                <a:moveTo>
                  <a:pt x="0" y="0"/>
                </a:moveTo>
                <a:lnTo>
                  <a:pt x="508000" y="0"/>
                </a:lnTo>
                <a:lnTo>
                  <a:pt x="508000" y="508000"/>
                </a:lnTo>
                <a:lnTo>
                  <a:pt x="0" y="508000"/>
                </a:lnTo>
                <a:lnTo>
                  <a:pt x="0" y="0"/>
                </a:lnTo>
                <a:close/>
              </a:path>
            </a:pathLst>
          </a:custGeom>
          <a:solidFill>
            <a:srgbClr val="0EA5E9"/>
          </a:solidFill>
          <a:ln/>
        </p:spPr>
        <p:txBody>
          <a:bodyPr/>
          <a:lstStyle/>
          <a:p>
            <a:endParaRPr lang="zh-CN" altLang="en-US"/>
          </a:p>
        </p:txBody>
      </p:sp>
      <p:sp>
        <p:nvSpPr>
          <p:cNvPr id="16" name="Text 14"/>
          <p:cNvSpPr/>
          <p:nvPr/>
        </p:nvSpPr>
        <p:spPr>
          <a:xfrm>
            <a:off x="8432800" y="1981200"/>
            <a:ext cx="609600" cy="508000"/>
          </a:xfrm>
          <a:prstGeom prst="rect">
            <a:avLst/>
          </a:prstGeom>
          <a:noFill/>
          <a:ln/>
        </p:spPr>
        <p:txBody>
          <a:bodyPr wrap="square" lIns="0" tIns="0" rIns="0" bIns="0" rtlCol="0" anchor="ctr"/>
          <a:lstStyle/>
          <a:p>
            <a:pPr algn="ctr">
              <a:lnSpc>
                <a:spcPct val="130000"/>
              </a:lnSpc>
            </a:pPr>
            <a:r>
              <a:rPr lang="en-US" sz="1600" b="1" dirty="0">
                <a:solidFill>
                  <a:srgbClr val="FFFFFF"/>
                </a:solidFill>
                <a:latin typeface="MiSans" pitchFamily="34" charset="0"/>
                <a:ea typeface="MiSans" pitchFamily="34" charset="-122"/>
                <a:cs typeface="MiSans" pitchFamily="34" charset="-120"/>
              </a:rPr>
              <a:t>GET</a:t>
            </a:r>
            <a:endParaRPr lang="en-US" sz="1600" dirty="0"/>
          </a:p>
        </p:txBody>
      </p:sp>
      <p:sp>
        <p:nvSpPr>
          <p:cNvPr id="17" name="Text 15"/>
          <p:cNvSpPr/>
          <p:nvPr/>
        </p:nvSpPr>
        <p:spPr>
          <a:xfrm>
            <a:off x="9144001" y="2057400"/>
            <a:ext cx="1879600" cy="355600"/>
          </a:xfrm>
          <a:prstGeom prst="rect">
            <a:avLst/>
          </a:prstGeom>
          <a:noFill/>
          <a:ln/>
        </p:spPr>
        <p:txBody>
          <a:bodyPr wrap="square" lIns="0" tIns="0" rIns="0" bIns="0" rtlCol="0" anchor="ctr"/>
          <a:lstStyle/>
          <a:p>
            <a:pPr>
              <a:lnSpc>
                <a:spcPct val="130000"/>
              </a:lnSpc>
            </a:pPr>
            <a:r>
              <a:rPr lang="en-US" sz="1800" b="1" dirty="0">
                <a:solidFill>
                  <a:srgbClr val="1E293B"/>
                </a:solidFill>
                <a:latin typeface="MiSans" pitchFamily="34" charset="0"/>
                <a:ea typeface="MiSans" pitchFamily="34" charset="-122"/>
                <a:cs typeface="MiSans" pitchFamily="34" charset="-120"/>
              </a:rPr>
              <a:t>/api/salary-trend</a:t>
            </a:r>
            <a:endParaRPr lang="en-US" sz="1600" dirty="0"/>
          </a:p>
        </p:txBody>
      </p:sp>
      <p:sp>
        <p:nvSpPr>
          <p:cNvPr id="18" name="Text 16"/>
          <p:cNvSpPr/>
          <p:nvPr/>
        </p:nvSpPr>
        <p:spPr>
          <a:xfrm>
            <a:off x="8483600" y="2590800"/>
            <a:ext cx="7162800" cy="304800"/>
          </a:xfrm>
          <a:prstGeom prst="rect">
            <a:avLst/>
          </a:prstGeom>
          <a:noFill/>
          <a:ln/>
        </p:spPr>
        <p:txBody>
          <a:bodyPr wrap="square" lIns="0" tIns="0" rIns="0" bIns="0" rtlCol="0" anchor="ctr"/>
          <a:lstStyle/>
          <a:p>
            <a:pPr>
              <a:lnSpc>
                <a:spcPct val="130000"/>
              </a:lnSpc>
            </a:pPr>
            <a:r>
              <a:rPr lang="en-US" sz="1600" dirty="0">
                <a:solidFill>
                  <a:srgbClr val="64748B"/>
                </a:solidFill>
                <a:latin typeface="MiSans" pitchFamily="34" charset="0"/>
                <a:ea typeface="MiSans" pitchFamily="34" charset="-122"/>
                <a:cs typeface="MiSans" pitchFamily="34" charset="-120"/>
              </a:rPr>
              <a:t>获取薪资趋势数据</a:t>
            </a:r>
            <a:endParaRPr lang="en-US" sz="1600" dirty="0"/>
          </a:p>
        </p:txBody>
      </p:sp>
      <p:sp>
        <p:nvSpPr>
          <p:cNvPr id="19" name="Text 17"/>
          <p:cNvSpPr/>
          <p:nvPr/>
        </p:nvSpPr>
        <p:spPr>
          <a:xfrm>
            <a:off x="8483600" y="2997200"/>
            <a:ext cx="7162800" cy="304800"/>
          </a:xfrm>
          <a:prstGeom prst="rect">
            <a:avLst/>
          </a:prstGeom>
          <a:noFill/>
          <a:ln/>
        </p:spPr>
        <p:txBody>
          <a:bodyPr wrap="square" lIns="0" tIns="0" rIns="0" bIns="0" rtlCol="0" anchor="ctr"/>
          <a:lstStyle/>
          <a:p>
            <a:pPr>
              <a:lnSpc>
                <a:spcPct val="130000"/>
              </a:lnSpc>
            </a:pPr>
            <a:r>
              <a:rPr lang="en-US" sz="1600" b="1" dirty="0">
                <a:solidFill>
                  <a:srgbClr val="1E293B"/>
                </a:solidFill>
                <a:latin typeface="MiSans" pitchFamily="34" charset="0"/>
                <a:ea typeface="MiSans" pitchFamily="34" charset="-122"/>
                <a:cs typeface="MiSans" pitchFamily="34" charset="-120"/>
              </a:rPr>
              <a:t>参数:</a:t>
            </a:r>
            <a:r>
              <a:rPr lang="en-US" sz="1600" dirty="0">
                <a:solidFill>
                  <a:srgbClr val="1E293B"/>
                </a:solidFill>
                <a:latin typeface="MiSans" pitchFamily="34" charset="0"/>
                <a:ea typeface="MiSans" pitchFamily="34" charset="-122"/>
                <a:cs typeface="MiSans" pitchFamily="34" charset="-120"/>
              </a:rPr>
              <a:t> year, career_type</a:t>
            </a:r>
            <a:endParaRPr lang="en-US" sz="1600" dirty="0"/>
          </a:p>
        </p:txBody>
      </p:sp>
      <p:sp>
        <p:nvSpPr>
          <p:cNvPr id="20" name="Text 18"/>
          <p:cNvSpPr/>
          <p:nvPr/>
        </p:nvSpPr>
        <p:spPr>
          <a:xfrm>
            <a:off x="8483600" y="3352797"/>
            <a:ext cx="7162800" cy="304800"/>
          </a:xfrm>
          <a:prstGeom prst="rect">
            <a:avLst/>
          </a:prstGeom>
          <a:noFill/>
          <a:ln/>
        </p:spPr>
        <p:txBody>
          <a:bodyPr wrap="square" lIns="0" tIns="0" rIns="0" bIns="0" rtlCol="0" anchor="ctr"/>
          <a:lstStyle/>
          <a:p>
            <a:pPr>
              <a:lnSpc>
                <a:spcPct val="130000"/>
              </a:lnSpc>
            </a:pPr>
            <a:r>
              <a:rPr lang="en-US" sz="1600" b="1" dirty="0">
                <a:solidFill>
                  <a:srgbClr val="1E293B"/>
                </a:solidFill>
                <a:latin typeface="MiSans" pitchFamily="34" charset="0"/>
                <a:ea typeface="MiSans" pitchFamily="34" charset="-122"/>
                <a:cs typeface="MiSans" pitchFamily="34" charset="-120"/>
              </a:rPr>
              <a:t>响应:</a:t>
            </a:r>
            <a:r>
              <a:rPr lang="en-US" sz="1600" dirty="0">
                <a:solidFill>
                  <a:srgbClr val="1E293B"/>
                </a:solidFill>
                <a:latin typeface="MiSans" pitchFamily="34" charset="0"/>
                <a:ea typeface="MiSans" pitchFamily="34" charset="-122"/>
                <a:cs typeface="MiSans" pitchFamily="34" charset="-120"/>
              </a:rPr>
              <a:t> 年份薪资数据数组</a:t>
            </a:r>
            <a:endParaRPr lang="en-US" sz="1600" dirty="0"/>
          </a:p>
        </p:txBody>
      </p:sp>
      <p:sp>
        <p:nvSpPr>
          <p:cNvPr id="21" name="Shape 19"/>
          <p:cNvSpPr/>
          <p:nvPr/>
        </p:nvSpPr>
        <p:spPr>
          <a:xfrm>
            <a:off x="584200" y="4044763"/>
            <a:ext cx="7493000" cy="2082800"/>
          </a:xfrm>
          <a:custGeom>
            <a:avLst/>
            <a:gdLst/>
            <a:ahLst/>
            <a:cxnLst/>
            <a:rect l="l" t="t" r="r" b="b"/>
            <a:pathLst>
              <a:path w="7493000" h="2082800">
                <a:moveTo>
                  <a:pt x="50800" y="0"/>
                </a:moveTo>
                <a:lnTo>
                  <a:pt x="7340602" y="0"/>
                </a:lnTo>
                <a:cubicBezTo>
                  <a:pt x="7424769" y="0"/>
                  <a:pt x="7493000" y="68231"/>
                  <a:pt x="7493000" y="152398"/>
                </a:cubicBezTo>
                <a:lnTo>
                  <a:pt x="7493000" y="1930402"/>
                </a:lnTo>
                <a:cubicBezTo>
                  <a:pt x="7493000" y="2014569"/>
                  <a:pt x="7424769" y="2082800"/>
                  <a:pt x="7340602" y="2082800"/>
                </a:cubicBezTo>
                <a:lnTo>
                  <a:pt x="50800" y="2082800"/>
                </a:lnTo>
                <a:cubicBezTo>
                  <a:pt x="22763" y="2082800"/>
                  <a:pt x="0" y="2060037"/>
                  <a:pt x="0" y="2032000"/>
                </a:cubicBezTo>
                <a:lnTo>
                  <a:pt x="0" y="50800"/>
                </a:lnTo>
                <a:cubicBezTo>
                  <a:pt x="0" y="22763"/>
                  <a:pt x="22763" y="0"/>
                  <a:pt x="50800" y="0"/>
                </a:cubicBezTo>
                <a:close/>
              </a:path>
            </a:pathLst>
          </a:custGeom>
          <a:solidFill>
            <a:srgbClr val="F8FAFC"/>
          </a:solidFill>
          <a:ln/>
        </p:spPr>
        <p:txBody>
          <a:bodyPr/>
          <a:lstStyle/>
          <a:p>
            <a:endParaRPr lang="zh-CN" altLang="en-US" dirty="0"/>
          </a:p>
        </p:txBody>
      </p:sp>
      <p:sp>
        <p:nvSpPr>
          <p:cNvPr id="22" name="Shape 20"/>
          <p:cNvSpPr/>
          <p:nvPr/>
        </p:nvSpPr>
        <p:spPr>
          <a:xfrm>
            <a:off x="533400" y="4063997"/>
            <a:ext cx="50800" cy="2082800"/>
          </a:xfrm>
          <a:custGeom>
            <a:avLst/>
            <a:gdLst/>
            <a:ahLst/>
            <a:cxnLst/>
            <a:rect l="l" t="t" r="r" b="b"/>
            <a:pathLst>
              <a:path w="50800" h="2082800">
                <a:moveTo>
                  <a:pt x="50800" y="0"/>
                </a:moveTo>
                <a:lnTo>
                  <a:pt x="50800" y="0"/>
                </a:lnTo>
                <a:lnTo>
                  <a:pt x="50800" y="2082800"/>
                </a:lnTo>
                <a:lnTo>
                  <a:pt x="50800" y="2082800"/>
                </a:lnTo>
                <a:cubicBezTo>
                  <a:pt x="22763" y="2082800"/>
                  <a:pt x="0" y="2060037"/>
                  <a:pt x="0" y="2032000"/>
                </a:cubicBezTo>
                <a:lnTo>
                  <a:pt x="0" y="50800"/>
                </a:lnTo>
                <a:cubicBezTo>
                  <a:pt x="0" y="22763"/>
                  <a:pt x="22763" y="0"/>
                  <a:pt x="50800" y="0"/>
                </a:cubicBezTo>
                <a:close/>
              </a:path>
            </a:pathLst>
          </a:custGeom>
          <a:solidFill>
            <a:srgbClr val="64748B"/>
          </a:solidFill>
          <a:ln/>
        </p:spPr>
        <p:txBody>
          <a:bodyPr/>
          <a:lstStyle/>
          <a:p>
            <a:endParaRPr lang="zh-CN" altLang="en-US"/>
          </a:p>
        </p:txBody>
      </p:sp>
      <p:sp>
        <p:nvSpPr>
          <p:cNvPr id="23" name="Shape 21"/>
          <p:cNvSpPr/>
          <p:nvPr/>
        </p:nvSpPr>
        <p:spPr>
          <a:xfrm>
            <a:off x="762000" y="4267197"/>
            <a:ext cx="508000" cy="508000"/>
          </a:xfrm>
          <a:custGeom>
            <a:avLst/>
            <a:gdLst/>
            <a:ahLst/>
            <a:cxnLst/>
            <a:rect l="l" t="t" r="r" b="b"/>
            <a:pathLst>
              <a:path w="508000" h="508000">
                <a:moveTo>
                  <a:pt x="0" y="0"/>
                </a:moveTo>
                <a:lnTo>
                  <a:pt x="508000" y="0"/>
                </a:lnTo>
                <a:lnTo>
                  <a:pt x="508000" y="508000"/>
                </a:lnTo>
                <a:lnTo>
                  <a:pt x="0" y="508000"/>
                </a:lnTo>
                <a:lnTo>
                  <a:pt x="0" y="0"/>
                </a:lnTo>
                <a:close/>
              </a:path>
            </a:pathLst>
          </a:custGeom>
          <a:solidFill>
            <a:srgbClr val="64748B"/>
          </a:solidFill>
          <a:ln/>
        </p:spPr>
        <p:txBody>
          <a:bodyPr/>
          <a:lstStyle/>
          <a:p>
            <a:endParaRPr lang="zh-CN" altLang="en-US"/>
          </a:p>
        </p:txBody>
      </p:sp>
      <p:sp>
        <p:nvSpPr>
          <p:cNvPr id="24" name="Text 22"/>
          <p:cNvSpPr/>
          <p:nvPr/>
        </p:nvSpPr>
        <p:spPr>
          <a:xfrm>
            <a:off x="711200" y="4267197"/>
            <a:ext cx="609600" cy="508000"/>
          </a:xfrm>
          <a:prstGeom prst="rect">
            <a:avLst/>
          </a:prstGeom>
          <a:noFill/>
          <a:ln/>
        </p:spPr>
        <p:txBody>
          <a:bodyPr wrap="square" lIns="0" tIns="0" rIns="0" bIns="0" rtlCol="0" anchor="ctr"/>
          <a:lstStyle/>
          <a:p>
            <a:pPr algn="ctr">
              <a:lnSpc>
                <a:spcPct val="130000"/>
              </a:lnSpc>
            </a:pPr>
            <a:r>
              <a:rPr lang="en-US" sz="1600" b="1" dirty="0">
                <a:solidFill>
                  <a:srgbClr val="FFFFFF"/>
                </a:solidFill>
                <a:latin typeface="MiSans" pitchFamily="34" charset="0"/>
                <a:ea typeface="MiSans" pitchFamily="34" charset="-122"/>
                <a:cs typeface="MiSans" pitchFamily="34" charset="-120"/>
              </a:rPr>
              <a:t>GET</a:t>
            </a:r>
            <a:endParaRPr lang="en-US" sz="1600" dirty="0"/>
          </a:p>
        </p:txBody>
      </p:sp>
      <p:sp>
        <p:nvSpPr>
          <p:cNvPr id="25" name="Text 23"/>
          <p:cNvSpPr/>
          <p:nvPr/>
        </p:nvSpPr>
        <p:spPr>
          <a:xfrm>
            <a:off x="1422400" y="4343397"/>
            <a:ext cx="2679700" cy="355600"/>
          </a:xfrm>
          <a:prstGeom prst="rect">
            <a:avLst/>
          </a:prstGeom>
          <a:noFill/>
          <a:ln/>
        </p:spPr>
        <p:txBody>
          <a:bodyPr wrap="square" lIns="0" tIns="0" rIns="0" bIns="0" rtlCol="0" anchor="ctr"/>
          <a:lstStyle/>
          <a:p>
            <a:pPr>
              <a:lnSpc>
                <a:spcPct val="130000"/>
              </a:lnSpc>
            </a:pPr>
            <a:r>
              <a:rPr lang="en-US" sz="1800" b="1" dirty="0">
                <a:solidFill>
                  <a:srgbClr val="1E293B"/>
                </a:solidFill>
                <a:latin typeface="MiSans" pitchFamily="34" charset="0"/>
                <a:ea typeface="MiSans" pitchFamily="34" charset="-122"/>
                <a:cs typeface="MiSans" pitchFamily="34" charset="-120"/>
              </a:rPr>
              <a:t>/api/career-detail/:name</a:t>
            </a:r>
            <a:endParaRPr lang="en-US" sz="1600" dirty="0"/>
          </a:p>
        </p:txBody>
      </p:sp>
      <p:sp>
        <p:nvSpPr>
          <p:cNvPr id="26" name="Text 24"/>
          <p:cNvSpPr/>
          <p:nvPr/>
        </p:nvSpPr>
        <p:spPr>
          <a:xfrm>
            <a:off x="762000" y="4876797"/>
            <a:ext cx="7162800" cy="304800"/>
          </a:xfrm>
          <a:prstGeom prst="rect">
            <a:avLst/>
          </a:prstGeom>
          <a:noFill/>
          <a:ln/>
        </p:spPr>
        <p:txBody>
          <a:bodyPr wrap="square" lIns="0" tIns="0" rIns="0" bIns="0" rtlCol="0" anchor="ctr"/>
          <a:lstStyle/>
          <a:p>
            <a:pPr>
              <a:lnSpc>
                <a:spcPct val="130000"/>
              </a:lnSpc>
            </a:pPr>
            <a:r>
              <a:rPr lang="en-US" sz="1600" dirty="0">
                <a:solidFill>
                  <a:srgbClr val="64748B"/>
                </a:solidFill>
                <a:latin typeface="MiSans" pitchFamily="34" charset="0"/>
                <a:ea typeface="MiSans" pitchFamily="34" charset="-122"/>
                <a:cs typeface="MiSans" pitchFamily="34" charset="-120"/>
              </a:rPr>
              <a:t>获取职业详细信息</a:t>
            </a:r>
            <a:endParaRPr lang="en-US" sz="1600" dirty="0"/>
          </a:p>
        </p:txBody>
      </p:sp>
      <p:sp>
        <p:nvSpPr>
          <p:cNvPr id="27" name="Text 25"/>
          <p:cNvSpPr/>
          <p:nvPr/>
        </p:nvSpPr>
        <p:spPr>
          <a:xfrm>
            <a:off x="762000" y="5283197"/>
            <a:ext cx="7162800" cy="304800"/>
          </a:xfrm>
          <a:prstGeom prst="rect">
            <a:avLst/>
          </a:prstGeom>
          <a:noFill/>
          <a:ln/>
        </p:spPr>
        <p:txBody>
          <a:bodyPr wrap="square" lIns="0" tIns="0" rIns="0" bIns="0" rtlCol="0" anchor="ctr"/>
          <a:lstStyle/>
          <a:p>
            <a:pPr>
              <a:lnSpc>
                <a:spcPct val="130000"/>
              </a:lnSpc>
            </a:pPr>
            <a:r>
              <a:rPr lang="en-US" sz="1600" b="1" dirty="0">
                <a:solidFill>
                  <a:srgbClr val="1E293B"/>
                </a:solidFill>
                <a:latin typeface="MiSans" pitchFamily="34" charset="0"/>
                <a:ea typeface="MiSans" pitchFamily="34" charset="-122"/>
                <a:cs typeface="MiSans" pitchFamily="34" charset="-120"/>
              </a:rPr>
              <a:t>参数:</a:t>
            </a:r>
            <a:r>
              <a:rPr lang="en-US" sz="1600" dirty="0">
                <a:solidFill>
                  <a:srgbClr val="1E293B"/>
                </a:solidFill>
                <a:latin typeface="MiSans" pitchFamily="34" charset="0"/>
                <a:ea typeface="MiSans" pitchFamily="34" charset="-122"/>
                <a:cs typeface="MiSans" pitchFamily="34" charset="-120"/>
              </a:rPr>
              <a:t> name (职业名称)</a:t>
            </a:r>
            <a:endParaRPr lang="en-US" sz="1600" dirty="0"/>
          </a:p>
        </p:txBody>
      </p:sp>
      <p:sp>
        <p:nvSpPr>
          <p:cNvPr id="28" name="Text 26"/>
          <p:cNvSpPr/>
          <p:nvPr/>
        </p:nvSpPr>
        <p:spPr>
          <a:xfrm>
            <a:off x="762000" y="5638797"/>
            <a:ext cx="7162800" cy="304800"/>
          </a:xfrm>
          <a:prstGeom prst="rect">
            <a:avLst/>
          </a:prstGeom>
          <a:noFill/>
          <a:ln/>
        </p:spPr>
        <p:txBody>
          <a:bodyPr wrap="square" lIns="0" tIns="0" rIns="0" bIns="0" rtlCol="0" anchor="ctr"/>
          <a:lstStyle/>
          <a:p>
            <a:pPr>
              <a:lnSpc>
                <a:spcPct val="130000"/>
              </a:lnSpc>
            </a:pPr>
            <a:r>
              <a:rPr lang="en-US" sz="1600" b="1" dirty="0">
                <a:solidFill>
                  <a:srgbClr val="1E293B"/>
                </a:solidFill>
                <a:latin typeface="MiSans" pitchFamily="34" charset="0"/>
                <a:ea typeface="MiSans" pitchFamily="34" charset="-122"/>
                <a:cs typeface="MiSans" pitchFamily="34" charset="-120"/>
              </a:rPr>
              <a:t>响应:</a:t>
            </a:r>
            <a:r>
              <a:rPr lang="en-US" sz="1600" dirty="0">
                <a:solidFill>
                  <a:srgbClr val="1E293B"/>
                </a:solidFill>
                <a:latin typeface="MiSans" pitchFamily="34" charset="0"/>
                <a:ea typeface="MiSans" pitchFamily="34" charset="-122"/>
                <a:cs typeface="MiSans" pitchFamily="34" charset="-120"/>
              </a:rPr>
              <a:t> 职业详情对象</a:t>
            </a:r>
            <a:endParaRPr lang="en-US" sz="1600" dirty="0"/>
          </a:p>
        </p:txBody>
      </p:sp>
      <p:sp>
        <p:nvSpPr>
          <p:cNvPr id="29" name="Shape 27"/>
          <p:cNvSpPr/>
          <p:nvPr/>
        </p:nvSpPr>
        <p:spPr>
          <a:xfrm>
            <a:off x="8255000" y="4063997"/>
            <a:ext cx="7493000" cy="2082800"/>
          </a:xfrm>
          <a:custGeom>
            <a:avLst/>
            <a:gdLst/>
            <a:ahLst/>
            <a:cxnLst/>
            <a:rect l="l" t="t" r="r" b="b"/>
            <a:pathLst>
              <a:path w="7493000" h="2082800">
                <a:moveTo>
                  <a:pt x="50800" y="0"/>
                </a:moveTo>
                <a:lnTo>
                  <a:pt x="7340602" y="0"/>
                </a:lnTo>
                <a:cubicBezTo>
                  <a:pt x="7424769" y="0"/>
                  <a:pt x="7493000" y="68231"/>
                  <a:pt x="7493000" y="152398"/>
                </a:cubicBezTo>
                <a:lnTo>
                  <a:pt x="7493000" y="1930402"/>
                </a:lnTo>
                <a:cubicBezTo>
                  <a:pt x="7493000" y="2014569"/>
                  <a:pt x="7424769" y="2082800"/>
                  <a:pt x="7340602" y="2082800"/>
                </a:cubicBezTo>
                <a:lnTo>
                  <a:pt x="50800" y="2082800"/>
                </a:lnTo>
                <a:cubicBezTo>
                  <a:pt x="22763" y="2082800"/>
                  <a:pt x="0" y="2060037"/>
                  <a:pt x="0" y="2032000"/>
                </a:cubicBezTo>
                <a:lnTo>
                  <a:pt x="0" y="50800"/>
                </a:lnTo>
                <a:cubicBezTo>
                  <a:pt x="0" y="22763"/>
                  <a:pt x="22763" y="0"/>
                  <a:pt x="50800" y="0"/>
                </a:cubicBezTo>
                <a:close/>
              </a:path>
            </a:pathLst>
          </a:custGeom>
          <a:solidFill>
            <a:srgbClr val="F8FAFC"/>
          </a:solidFill>
          <a:ln/>
        </p:spPr>
        <p:txBody>
          <a:bodyPr/>
          <a:lstStyle/>
          <a:p>
            <a:endParaRPr lang="zh-CN" altLang="en-US"/>
          </a:p>
        </p:txBody>
      </p:sp>
      <p:sp>
        <p:nvSpPr>
          <p:cNvPr id="30" name="Shape 28"/>
          <p:cNvSpPr/>
          <p:nvPr/>
        </p:nvSpPr>
        <p:spPr>
          <a:xfrm>
            <a:off x="8255000" y="4063997"/>
            <a:ext cx="50800" cy="2082800"/>
          </a:xfrm>
          <a:custGeom>
            <a:avLst/>
            <a:gdLst/>
            <a:ahLst/>
            <a:cxnLst/>
            <a:rect l="l" t="t" r="r" b="b"/>
            <a:pathLst>
              <a:path w="50800" h="2082800">
                <a:moveTo>
                  <a:pt x="50800" y="0"/>
                </a:moveTo>
                <a:lnTo>
                  <a:pt x="50800" y="0"/>
                </a:lnTo>
                <a:lnTo>
                  <a:pt x="50800" y="2082800"/>
                </a:lnTo>
                <a:lnTo>
                  <a:pt x="50800" y="2082800"/>
                </a:lnTo>
                <a:cubicBezTo>
                  <a:pt x="22763" y="2082800"/>
                  <a:pt x="0" y="2060037"/>
                  <a:pt x="0" y="2032000"/>
                </a:cubicBezTo>
                <a:lnTo>
                  <a:pt x="0" y="50800"/>
                </a:lnTo>
                <a:cubicBezTo>
                  <a:pt x="0" y="22763"/>
                  <a:pt x="22763" y="0"/>
                  <a:pt x="50800" y="0"/>
                </a:cubicBezTo>
                <a:close/>
              </a:path>
            </a:pathLst>
          </a:custGeom>
          <a:solidFill>
            <a:srgbClr val="2563EB"/>
          </a:solidFill>
          <a:ln/>
        </p:spPr>
        <p:txBody>
          <a:bodyPr/>
          <a:lstStyle/>
          <a:p>
            <a:endParaRPr lang="zh-CN" altLang="en-US"/>
          </a:p>
        </p:txBody>
      </p:sp>
      <p:sp>
        <p:nvSpPr>
          <p:cNvPr id="31" name="Shape 29"/>
          <p:cNvSpPr/>
          <p:nvPr/>
        </p:nvSpPr>
        <p:spPr>
          <a:xfrm>
            <a:off x="8483600" y="4267197"/>
            <a:ext cx="508000" cy="508000"/>
          </a:xfrm>
          <a:custGeom>
            <a:avLst/>
            <a:gdLst/>
            <a:ahLst/>
            <a:cxnLst/>
            <a:rect l="l" t="t" r="r" b="b"/>
            <a:pathLst>
              <a:path w="508000" h="508000">
                <a:moveTo>
                  <a:pt x="0" y="0"/>
                </a:moveTo>
                <a:lnTo>
                  <a:pt x="508000" y="0"/>
                </a:lnTo>
                <a:lnTo>
                  <a:pt x="508000" y="508000"/>
                </a:lnTo>
                <a:lnTo>
                  <a:pt x="0" y="508000"/>
                </a:lnTo>
                <a:lnTo>
                  <a:pt x="0" y="0"/>
                </a:lnTo>
                <a:close/>
              </a:path>
            </a:pathLst>
          </a:custGeom>
          <a:solidFill>
            <a:srgbClr val="2563EB"/>
          </a:solidFill>
          <a:ln/>
        </p:spPr>
        <p:txBody>
          <a:bodyPr/>
          <a:lstStyle/>
          <a:p>
            <a:endParaRPr lang="zh-CN" altLang="en-US"/>
          </a:p>
        </p:txBody>
      </p:sp>
      <p:sp>
        <p:nvSpPr>
          <p:cNvPr id="32" name="Text 30"/>
          <p:cNvSpPr/>
          <p:nvPr/>
        </p:nvSpPr>
        <p:spPr>
          <a:xfrm>
            <a:off x="8432800" y="4267197"/>
            <a:ext cx="609600" cy="508000"/>
          </a:xfrm>
          <a:prstGeom prst="rect">
            <a:avLst/>
          </a:prstGeom>
          <a:noFill/>
          <a:ln/>
        </p:spPr>
        <p:txBody>
          <a:bodyPr wrap="square" lIns="0" tIns="0" rIns="0" bIns="0" rtlCol="0" anchor="ctr"/>
          <a:lstStyle/>
          <a:p>
            <a:pPr algn="ctr">
              <a:lnSpc>
                <a:spcPct val="130000"/>
              </a:lnSpc>
            </a:pPr>
            <a:r>
              <a:rPr lang="en-US" sz="1600" b="1" dirty="0">
                <a:solidFill>
                  <a:srgbClr val="FFFFFF"/>
                </a:solidFill>
                <a:latin typeface="MiSans" pitchFamily="34" charset="0"/>
                <a:ea typeface="MiSans" pitchFamily="34" charset="-122"/>
                <a:cs typeface="MiSans" pitchFamily="34" charset="-120"/>
              </a:rPr>
              <a:t>GET</a:t>
            </a:r>
            <a:endParaRPr lang="en-US" sz="1600" dirty="0"/>
          </a:p>
        </p:txBody>
      </p:sp>
      <p:sp>
        <p:nvSpPr>
          <p:cNvPr id="33" name="Text 31"/>
          <p:cNvSpPr/>
          <p:nvPr/>
        </p:nvSpPr>
        <p:spPr>
          <a:xfrm>
            <a:off x="9144001" y="4343397"/>
            <a:ext cx="2184400" cy="355600"/>
          </a:xfrm>
          <a:prstGeom prst="rect">
            <a:avLst/>
          </a:prstGeom>
          <a:noFill/>
          <a:ln/>
        </p:spPr>
        <p:txBody>
          <a:bodyPr wrap="square" lIns="0" tIns="0" rIns="0" bIns="0" rtlCol="0" anchor="ctr"/>
          <a:lstStyle/>
          <a:p>
            <a:pPr>
              <a:lnSpc>
                <a:spcPct val="130000"/>
              </a:lnSpc>
            </a:pPr>
            <a:r>
              <a:rPr lang="en-US" sz="1800" b="1" dirty="0">
                <a:solidFill>
                  <a:srgbClr val="1E293B"/>
                </a:solidFill>
                <a:latin typeface="MiSans" pitchFamily="34" charset="0"/>
                <a:ea typeface="MiSans" pitchFamily="34" charset="-122"/>
                <a:cs typeface="MiSans" pitchFamily="34" charset="-120"/>
              </a:rPr>
              <a:t>/api/search-careers</a:t>
            </a:r>
            <a:endParaRPr lang="en-US" sz="1600" dirty="0"/>
          </a:p>
        </p:txBody>
      </p:sp>
      <p:sp>
        <p:nvSpPr>
          <p:cNvPr id="34" name="Text 32"/>
          <p:cNvSpPr/>
          <p:nvPr/>
        </p:nvSpPr>
        <p:spPr>
          <a:xfrm>
            <a:off x="8483600" y="4876797"/>
            <a:ext cx="7162800" cy="304800"/>
          </a:xfrm>
          <a:prstGeom prst="rect">
            <a:avLst/>
          </a:prstGeom>
          <a:noFill/>
          <a:ln/>
        </p:spPr>
        <p:txBody>
          <a:bodyPr wrap="square" lIns="0" tIns="0" rIns="0" bIns="0" rtlCol="0" anchor="ctr"/>
          <a:lstStyle/>
          <a:p>
            <a:pPr>
              <a:lnSpc>
                <a:spcPct val="130000"/>
              </a:lnSpc>
            </a:pPr>
            <a:r>
              <a:rPr lang="en-US" sz="1600" dirty="0">
                <a:solidFill>
                  <a:srgbClr val="64748B"/>
                </a:solidFill>
                <a:latin typeface="MiSans" pitchFamily="34" charset="0"/>
                <a:ea typeface="MiSans" pitchFamily="34" charset="-122"/>
                <a:cs typeface="MiSans" pitchFamily="34" charset="-120"/>
              </a:rPr>
              <a:t>职业搜索接口</a:t>
            </a:r>
            <a:endParaRPr lang="en-US" sz="1600" dirty="0"/>
          </a:p>
        </p:txBody>
      </p:sp>
      <p:sp>
        <p:nvSpPr>
          <p:cNvPr id="35" name="Text 33"/>
          <p:cNvSpPr/>
          <p:nvPr/>
        </p:nvSpPr>
        <p:spPr>
          <a:xfrm>
            <a:off x="8483600" y="5283197"/>
            <a:ext cx="7162800" cy="304800"/>
          </a:xfrm>
          <a:prstGeom prst="rect">
            <a:avLst/>
          </a:prstGeom>
          <a:noFill/>
          <a:ln/>
        </p:spPr>
        <p:txBody>
          <a:bodyPr wrap="square" lIns="0" tIns="0" rIns="0" bIns="0" rtlCol="0" anchor="ctr"/>
          <a:lstStyle/>
          <a:p>
            <a:pPr>
              <a:lnSpc>
                <a:spcPct val="130000"/>
              </a:lnSpc>
            </a:pPr>
            <a:r>
              <a:rPr lang="en-US" sz="1600" b="1" dirty="0">
                <a:solidFill>
                  <a:srgbClr val="1E293B"/>
                </a:solidFill>
                <a:latin typeface="MiSans" pitchFamily="34" charset="0"/>
                <a:ea typeface="MiSans" pitchFamily="34" charset="-122"/>
                <a:cs typeface="MiSans" pitchFamily="34" charset="-120"/>
              </a:rPr>
              <a:t>参数:</a:t>
            </a:r>
            <a:r>
              <a:rPr lang="en-US" sz="1600" dirty="0">
                <a:solidFill>
                  <a:srgbClr val="1E293B"/>
                </a:solidFill>
                <a:latin typeface="MiSans" pitchFamily="34" charset="0"/>
                <a:ea typeface="MiSans" pitchFamily="34" charset="-122"/>
                <a:cs typeface="MiSans" pitchFamily="34" charset="-120"/>
              </a:rPr>
              <a:t> keyword, type, year</a:t>
            </a:r>
            <a:endParaRPr lang="en-US" sz="1600" dirty="0"/>
          </a:p>
        </p:txBody>
      </p:sp>
      <p:sp>
        <p:nvSpPr>
          <p:cNvPr id="36" name="Text 34"/>
          <p:cNvSpPr/>
          <p:nvPr/>
        </p:nvSpPr>
        <p:spPr>
          <a:xfrm>
            <a:off x="8483600" y="5638797"/>
            <a:ext cx="7162800" cy="304800"/>
          </a:xfrm>
          <a:prstGeom prst="rect">
            <a:avLst/>
          </a:prstGeom>
          <a:noFill/>
          <a:ln/>
        </p:spPr>
        <p:txBody>
          <a:bodyPr wrap="square" lIns="0" tIns="0" rIns="0" bIns="0" rtlCol="0" anchor="ctr"/>
          <a:lstStyle/>
          <a:p>
            <a:pPr>
              <a:lnSpc>
                <a:spcPct val="130000"/>
              </a:lnSpc>
            </a:pPr>
            <a:r>
              <a:rPr lang="en-US" sz="1600" b="1" dirty="0">
                <a:solidFill>
                  <a:srgbClr val="1E293B"/>
                </a:solidFill>
                <a:latin typeface="MiSans" pitchFamily="34" charset="0"/>
                <a:ea typeface="MiSans" pitchFamily="34" charset="-122"/>
                <a:cs typeface="MiSans" pitchFamily="34" charset="-120"/>
              </a:rPr>
              <a:t>响应:</a:t>
            </a:r>
            <a:r>
              <a:rPr lang="en-US" sz="1600" dirty="0">
                <a:solidFill>
                  <a:srgbClr val="1E293B"/>
                </a:solidFill>
                <a:latin typeface="MiSans" pitchFamily="34" charset="0"/>
                <a:ea typeface="MiSans" pitchFamily="34" charset="-122"/>
                <a:cs typeface="MiSans" pitchFamily="34" charset="-120"/>
              </a:rPr>
              <a:t> 职业列表数组</a:t>
            </a:r>
            <a:endParaRPr lang="en-US" sz="1600" dirty="0"/>
          </a:p>
        </p:txBody>
      </p:sp>
      <p:sp>
        <p:nvSpPr>
          <p:cNvPr id="38" name="Text 36"/>
          <p:cNvSpPr/>
          <p:nvPr/>
        </p:nvSpPr>
        <p:spPr>
          <a:xfrm>
            <a:off x="711200" y="6553197"/>
            <a:ext cx="7239000" cy="355600"/>
          </a:xfrm>
          <a:prstGeom prst="rect">
            <a:avLst/>
          </a:prstGeom>
          <a:noFill/>
          <a:ln/>
        </p:spPr>
        <p:txBody>
          <a:bodyPr wrap="square" lIns="0" tIns="0" rIns="0" bIns="0" rtlCol="0" anchor="ctr"/>
          <a:lstStyle/>
          <a:p>
            <a:pPr>
              <a:lnSpc>
                <a:spcPct val="120000"/>
              </a:lnSpc>
            </a:pPr>
            <a:endParaRPr lang="en-US" sz="1600" dirty="0"/>
          </a:p>
        </p:txBody>
      </p:sp>
      <p:sp>
        <p:nvSpPr>
          <p:cNvPr id="40" name="Text 38"/>
          <p:cNvSpPr/>
          <p:nvPr/>
        </p:nvSpPr>
        <p:spPr>
          <a:xfrm>
            <a:off x="1149350" y="7061197"/>
            <a:ext cx="3086100" cy="304800"/>
          </a:xfrm>
          <a:prstGeom prst="rect">
            <a:avLst/>
          </a:prstGeom>
          <a:noFill/>
          <a:ln/>
        </p:spPr>
        <p:txBody>
          <a:bodyPr wrap="square" lIns="0" tIns="0" rIns="0" bIns="0" rtlCol="0" anchor="ctr"/>
          <a:lstStyle/>
          <a:p>
            <a:pPr>
              <a:lnSpc>
                <a:spcPct val="130000"/>
              </a:lnSpc>
            </a:pPr>
            <a:endParaRPr lang="en-US" sz="1600" dirty="0"/>
          </a:p>
        </p:txBody>
      </p:sp>
      <p:sp>
        <p:nvSpPr>
          <p:cNvPr id="43" name="Text 41"/>
          <p:cNvSpPr/>
          <p:nvPr/>
        </p:nvSpPr>
        <p:spPr>
          <a:xfrm>
            <a:off x="1149350" y="7772397"/>
            <a:ext cx="3314700" cy="304800"/>
          </a:xfrm>
          <a:prstGeom prst="rect">
            <a:avLst/>
          </a:prstGeom>
          <a:noFill/>
          <a:ln/>
        </p:spPr>
        <p:txBody>
          <a:bodyPr wrap="square" lIns="0" tIns="0" rIns="0" bIns="0" rtlCol="0" anchor="ctr"/>
          <a:lstStyle/>
          <a:p>
            <a:pPr>
              <a:lnSpc>
                <a:spcPct val="130000"/>
              </a:lnSpc>
            </a:pPr>
            <a:endParaRPr lang="en-US" sz="1600" dirty="0"/>
          </a:p>
        </p:txBody>
      </p:sp>
      <p:sp>
        <p:nvSpPr>
          <p:cNvPr id="44" name="Text 42"/>
          <p:cNvSpPr/>
          <p:nvPr/>
        </p:nvSpPr>
        <p:spPr>
          <a:xfrm>
            <a:off x="1149350" y="8077197"/>
            <a:ext cx="3314700" cy="304800"/>
          </a:xfrm>
          <a:prstGeom prst="rect">
            <a:avLst/>
          </a:prstGeom>
          <a:noFill/>
          <a:ln/>
        </p:spPr>
        <p:txBody>
          <a:bodyPr wrap="square" lIns="0" tIns="0" rIns="0" bIns="0" rtlCol="0" anchor="ctr"/>
          <a:lstStyle/>
          <a:p>
            <a:pPr>
              <a:lnSpc>
                <a:spcPct val="130000"/>
              </a:lnSpc>
            </a:pPr>
            <a:endParaRPr lang="en-US" sz="1600" dirty="0"/>
          </a:p>
        </p:txBody>
      </p:sp>
      <p:sp>
        <p:nvSpPr>
          <p:cNvPr id="46" name="Text 44"/>
          <p:cNvSpPr/>
          <p:nvPr/>
        </p:nvSpPr>
        <p:spPr>
          <a:xfrm>
            <a:off x="1149350" y="8483597"/>
            <a:ext cx="2540000" cy="304800"/>
          </a:xfrm>
          <a:prstGeom prst="rect">
            <a:avLst/>
          </a:prstGeom>
          <a:noFill/>
          <a:ln/>
        </p:spPr>
        <p:txBody>
          <a:bodyPr wrap="square" lIns="0" tIns="0" rIns="0" bIns="0" rtlCol="0" anchor="ctr"/>
          <a:lstStyle/>
          <a:p>
            <a:pPr>
              <a:lnSpc>
                <a:spcPct val="130000"/>
              </a:lnSpc>
            </a:pPr>
            <a:endParaRPr lang="en-US" sz="1600" dirty="0"/>
          </a:p>
        </p:txBody>
      </p:sp>
      <p:sp>
        <p:nvSpPr>
          <p:cNvPr id="47" name="Text 45"/>
          <p:cNvSpPr/>
          <p:nvPr/>
        </p:nvSpPr>
        <p:spPr>
          <a:xfrm>
            <a:off x="1149350" y="8788397"/>
            <a:ext cx="2540000" cy="304800"/>
          </a:xfrm>
          <a:prstGeom prst="rect">
            <a:avLst/>
          </a:prstGeom>
          <a:noFill/>
          <a:ln/>
        </p:spPr>
        <p:txBody>
          <a:bodyPr wrap="square" lIns="0" tIns="0" rIns="0" bIns="0" rtlCol="0" anchor="ctr"/>
          <a:lstStyle/>
          <a:p>
            <a:pPr>
              <a:lnSpc>
                <a:spcPct val="130000"/>
              </a:lnSpc>
            </a:pPr>
            <a:endParaRPr lang="en-US" sz="1600" dirty="0"/>
          </a:p>
        </p:txBody>
      </p:sp>
      <p:sp>
        <p:nvSpPr>
          <p:cNvPr id="49" name="Text 47"/>
          <p:cNvSpPr/>
          <p:nvPr/>
        </p:nvSpPr>
        <p:spPr>
          <a:xfrm>
            <a:off x="1149350" y="9194797"/>
            <a:ext cx="2540000" cy="304800"/>
          </a:xfrm>
          <a:prstGeom prst="rect">
            <a:avLst/>
          </a:prstGeom>
          <a:noFill/>
          <a:ln/>
        </p:spPr>
        <p:txBody>
          <a:bodyPr wrap="square" lIns="0" tIns="0" rIns="0" bIns="0" rtlCol="0" anchor="ctr"/>
          <a:lstStyle/>
          <a:p>
            <a:pPr>
              <a:lnSpc>
                <a:spcPct val="130000"/>
              </a:lnSpc>
            </a:pPr>
            <a:endParaRPr lang="en-US" sz="1600" dirty="0"/>
          </a:p>
        </p:txBody>
      </p:sp>
      <p:sp>
        <p:nvSpPr>
          <p:cNvPr id="50" name="Text 48"/>
          <p:cNvSpPr/>
          <p:nvPr/>
        </p:nvSpPr>
        <p:spPr>
          <a:xfrm>
            <a:off x="1149350" y="9499597"/>
            <a:ext cx="2540000" cy="304800"/>
          </a:xfrm>
          <a:prstGeom prst="rect">
            <a:avLst/>
          </a:prstGeom>
          <a:noFill/>
          <a:ln/>
        </p:spPr>
        <p:txBody>
          <a:bodyPr wrap="square" lIns="0" tIns="0" rIns="0" bIns="0" rtlCol="0" anchor="ctr"/>
          <a:lstStyle/>
          <a:p>
            <a:pPr>
              <a:lnSpc>
                <a:spcPct val="130000"/>
              </a:lnSpc>
            </a:pPr>
            <a:endParaRPr lang="en-US" sz="1600" dirty="0"/>
          </a:p>
        </p:txBody>
      </p:sp>
      <p:sp>
        <p:nvSpPr>
          <p:cNvPr id="51" name="Shape 49"/>
          <p:cNvSpPr/>
          <p:nvPr/>
        </p:nvSpPr>
        <p:spPr>
          <a:xfrm>
            <a:off x="8242300" y="6362697"/>
            <a:ext cx="7493000" cy="1219200"/>
          </a:xfrm>
          <a:custGeom>
            <a:avLst/>
            <a:gdLst/>
            <a:ahLst/>
            <a:cxnLst/>
            <a:rect l="l" t="t" r="r" b="b"/>
            <a:pathLst>
              <a:path w="7493000" h="1219200">
                <a:moveTo>
                  <a:pt x="152400" y="0"/>
                </a:moveTo>
                <a:lnTo>
                  <a:pt x="7340600" y="0"/>
                </a:lnTo>
                <a:cubicBezTo>
                  <a:pt x="7424712" y="0"/>
                  <a:pt x="7493000" y="68288"/>
                  <a:pt x="7493000" y="152400"/>
                </a:cubicBezTo>
                <a:lnTo>
                  <a:pt x="7493000" y="1066800"/>
                </a:lnTo>
                <a:cubicBezTo>
                  <a:pt x="7493000" y="1150912"/>
                  <a:pt x="7424712" y="1219200"/>
                  <a:pt x="7340600" y="1219200"/>
                </a:cubicBezTo>
                <a:lnTo>
                  <a:pt x="152400" y="1219200"/>
                </a:lnTo>
                <a:cubicBezTo>
                  <a:pt x="68288" y="1219200"/>
                  <a:pt x="0" y="1150912"/>
                  <a:pt x="0" y="1066800"/>
                </a:cubicBezTo>
                <a:lnTo>
                  <a:pt x="0" y="152400"/>
                </a:lnTo>
                <a:cubicBezTo>
                  <a:pt x="0" y="68288"/>
                  <a:pt x="68288" y="0"/>
                  <a:pt x="152400" y="0"/>
                </a:cubicBezTo>
                <a:close/>
              </a:path>
            </a:pathLst>
          </a:custGeom>
          <a:solidFill>
            <a:srgbClr val="F8FAFC"/>
          </a:solidFill>
          <a:ln w="25400">
            <a:solidFill>
              <a:srgbClr val="0EA5E9"/>
            </a:solidFill>
            <a:prstDash val="solid"/>
          </a:ln>
        </p:spPr>
        <p:txBody>
          <a:bodyPr/>
          <a:lstStyle/>
          <a:p>
            <a:endParaRPr lang="zh-CN" altLang="en-US"/>
          </a:p>
        </p:txBody>
      </p:sp>
      <p:sp>
        <p:nvSpPr>
          <p:cNvPr id="52" name="Text 50"/>
          <p:cNvSpPr/>
          <p:nvPr/>
        </p:nvSpPr>
        <p:spPr>
          <a:xfrm>
            <a:off x="8458200" y="6578597"/>
            <a:ext cx="7175500" cy="355600"/>
          </a:xfrm>
          <a:prstGeom prst="rect">
            <a:avLst/>
          </a:prstGeom>
          <a:noFill/>
          <a:ln/>
        </p:spPr>
        <p:txBody>
          <a:bodyPr wrap="square" lIns="0" tIns="0" rIns="0" bIns="0" rtlCol="0" anchor="ctr"/>
          <a:lstStyle/>
          <a:p>
            <a:pPr>
              <a:lnSpc>
                <a:spcPct val="130000"/>
              </a:lnSpc>
            </a:pPr>
            <a:r>
              <a:rPr lang="en-US" sz="1800" b="1" dirty="0">
                <a:solidFill>
                  <a:srgbClr val="1E293B"/>
                </a:solidFill>
                <a:latin typeface="MiSans" pitchFamily="34" charset="0"/>
                <a:ea typeface="MiSans" pitchFamily="34" charset="-122"/>
                <a:cs typeface="MiSans" pitchFamily="34" charset="-120"/>
              </a:rPr>
              <a:t>异常处理机制</a:t>
            </a:r>
            <a:endParaRPr lang="en-US" sz="1600" dirty="0"/>
          </a:p>
        </p:txBody>
      </p:sp>
      <p:sp>
        <p:nvSpPr>
          <p:cNvPr id="53" name="Text 51"/>
          <p:cNvSpPr/>
          <p:nvPr/>
        </p:nvSpPr>
        <p:spPr>
          <a:xfrm>
            <a:off x="8458200" y="7035797"/>
            <a:ext cx="7162800" cy="330200"/>
          </a:xfrm>
          <a:prstGeom prst="rect">
            <a:avLst/>
          </a:prstGeom>
          <a:noFill/>
          <a:ln/>
        </p:spPr>
        <p:txBody>
          <a:bodyPr wrap="square" lIns="0" tIns="0" rIns="0" bIns="0" rtlCol="0" anchor="ctr"/>
          <a:lstStyle/>
          <a:p>
            <a:pPr>
              <a:lnSpc>
                <a:spcPct val="140000"/>
              </a:lnSpc>
            </a:pPr>
            <a:r>
              <a:rPr lang="en-US" sz="1600" dirty="0">
                <a:solidFill>
                  <a:srgbClr val="64748B"/>
                </a:solidFill>
                <a:latin typeface="MiSans" pitchFamily="34" charset="0"/>
                <a:ea typeface="MiSans" pitchFamily="34" charset="-122"/>
                <a:cs typeface="MiSans" pitchFamily="34" charset="-120"/>
              </a:rPr>
              <a:t>全局异常捕获,分类处理数据库异常等,统一错误响应格式。</a:t>
            </a:r>
            <a:endParaRPr lang="en-US" sz="1600" dirty="0"/>
          </a:p>
        </p:txBody>
      </p:sp>
      <p:sp>
        <p:nvSpPr>
          <p:cNvPr id="54" name="Shape 52"/>
          <p:cNvSpPr/>
          <p:nvPr/>
        </p:nvSpPr>
        <p:spPr>
          <a:xfrm>
            <a:off x="8242300" y="7759697"/>
            <a:ext cx="7493000" cy="1219200"/>
          </a:xfrm>
          <a:custGeom>
            <a:avLst/>
            <a:gdLst/>
            <a:ahLst/>
            <a:cxnLst/>
            <a:rect l="l" t="t" r="r" b="b"/>
            <a:pathLst>
              <a:path w="7493000" h="1219200">
                <a:moveTo>
                  <a:pt x="152400" y="0"/>
                </a:moveTo>
                <a:lnTo>
                  <a:pt x="7340600" y="0"/>
                </a:lnTo>
                <a:cubicBezTo>
                  <a:pt x="7424712" y="0"/>
                  <a:pt x="7493000" y="68288"/>
                  <a:pt x="7493000" y="152400"/>
                </a:cubicBezTo>
                <a:lnTo>
                  <a:pt x="7493000" y="1066800"/>
                </a:lnTo>
                <a:cubicBezTo>
                  <a:pt x="7493000" y="1150912"/>
                  <a:pt x="7424712" y="1219200"/>
                  <a:pt x="7340600" y="1219200"/>
                </a:cubicBezTo>
                <a:lnTo>
                  <a:pt x="152400" y="1219200"/>
                </a:lnTo>
                <a:cubicBezTo>
                  <a:pt x="68288" y="1219200"/>
                  <a:pt x="0" y="1150912"/>
                  <a:pt x="0" y="1066800"/>
                </a:cubicBezTo>
                <a:lnTo>
                  <a:pt x="0" y="152400"/>
                </a:lnTo>
                <a:cubicBezTo>
                  <a:pt x="0" y="68288"/>
                  <a:pt x="68288" y="0"/>
                  <a:pt x="152400" y="0"/>
                </a:cubicBezTo>
                <a:close/>
              </a:path>
            </a:pathLst>
          </a:custGeom>
          <a:solidFill>
            <a:srgbClr val="F8FAFC"/>
          </a:solidFill>
          <a:ln w="25400">
            <a:solidFill>
              <a:srgbClr val="2563EB"/>
            </a:solidFill>
            <a:prstDash val="solid"/>
          </a:ln>
        </p:spPr>
        <p:txBody>
          <a:bodyPr/>
          <a:lstStyle/>
          <a:p>
            <a:endParaRPr lang="zh-CN" altLang="en-US"/>
          </a:p>
        </p:txBody>
      </p:sp>
      <p:sp>
        <p:nvSpPr>
          <p:cNvPr id="55" name="Text 53"/>
          <p:cNvSpPr/>
          <p:nvPr/>
        </p:nvSpPr>
        <p:spPr>
          <a:xfrm>
            <a:off x="8458200" y="7975597"/>
            <a:ext cx="7175500" cy="355600"/>
          </a:xfrm>
          <a:prstGeom prst="rect">
            <a:avLst/>
          </a:prstGeom>
          <a:noFill/>
          <a:ln/>
        </p:spPr>
        <p:txBody>
          <a:bodyPr wrap="square" lIns="0" tIns="0" rIns="0" bIns="0" rtlCol="0" anchor="ctr"/>
          <a:lstStyle/>
          <a:p>
            <a:pPr>
              <a:lnSpc>
                <a:spcPct val="130000"/>
              </a:lnSpc>
            </a:pPr>
            <a:r>
              <a:rPr lang="en-US" sz="1800" b="1" dirty="0">
                <a:solidFill>
                  <a:srgbClr val="1E293B"/>
                </a:solidFill>
                <a:latin typeface="MiSans" pitchFamily="34" charset="0"/>
                <a:ea typeface="MiSans" pitchFamily="34" charset="-122"/>
                <a:cs typeface="MiSans" pitchFamily="34" charset="-120"/>
              </a:rPr>
              <a:t>日志系统配置</a:t>
            </a:r>
            <a:endParaRPr lang="en-US" sz="1600" dirty="0"/>
          </a:p>
        </p:txBody>
      </p:sp>
      <p:sp>
        <p:nvSpPr>
          <p:cNvPr id="56" name="Text 54"/>
          <p:cNvSpPr/>
          <p:nvPr/>
        </p:nvSpPr>
        <p:spPr>
          <a:xfrm>
            <a:off x="8458200" y="8432797"/>
            <a:ext cx="7162800" cy="330200"/>
          </a:xfrm>
          <a:prstGeom prst="rect">
            <a:avLst/>
          </a:prstGeom>
          <a:noFill/>
          <a:ln/>
        </p:spPr>
        <p:txBody>
          <a:bodyPr wrap="square" lIns="0" tIns="0" rIns="0" bIns="0" rtlCol="0" anchor="ctr"/>
          <a:lstStyle/>
          <a:p>
            <a:pPr>
              <a:lnSpc>
                <a:spcPct val="140000"/>
              </a:lnSpc>
            </a:pPr>
            <a:r>
              <a:rPr lang="en-US" sz="1600" dirty="0">
                <a:solidFill>
                  <a:srgbClr val="64748B"/>
                </a:solidFill>
                <a:latin typeface="MiSans" pitchFamily="34" charset="0"/>
                <a:ea typeface="MiSans" pitchFamily="34" charset="-122"/>
                <a:cs typeface="MiSans" pitchFamily="34" charset="-120"/>
              </a:rPr>
              <a:t>分级日志记录,支持文件和控制台输出,便于问题追踪和性能分析。</a:t>
            </a:r>
            <a:endParaRPr lang="en-US" sz="1600" dirty="0"/>
          </a:p>
        </p:txBody>
      </p:sp>
      <p:pic>
        <p:nvPicPr>
          <p:cNvPr id="58" name="图片 57" descr="文本&#10;&#10;AI 生成的内容可能不正确。">
            <a:extLst>
              <a:ext uri="{FF2B5EF4-FFF2-40B4-BE49-F238E27FC236}">
                <a16:creationId xmlns:a16="http://schemas.microsoft.com/office/drawing/2014/main" id="{A39944F3-554A-686E-E053-E8676C9680FA}"/>
              </a:ext>
            </a:extLst>
          </p:cNvPr>
          <p:cNvPicPr>
            <a:picLocks noChangeAspect="1"/>
          </p:cNvPicPr>
          <p:nvPr/>
        </p:nvPicPr>
        <p:blipFill>
          <a:blip r:embed="rId3"/>
          <a:stretch>
            <a:fillRect/>
          </a:stretch>
        </p:blipFill>
        <p:spPr>
          <a:xfrm>
            <a:off x="762000" y="6248397"/>
            <a:ext cx="3473450" cy="2787336"/>
          </a:xfrm>
          <a:prstGeom prst="rect">
            <a:avLst/>
          </a:prstGeom>
        </p:spPr>
      </p:pic>
    </p:spTree>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name="Slide 7">
    <p:bg>
      <p:bgPr>
        <a:solidFill>
          <a:schemeClr val="bg1"/>
        </a:solidFill>
        <a:effectLst/>
      </p:bgPr>
    </p:bg>
    <p:spTree>
      <p:nvGrpSpPr>
        <p:cNvPr id="1" name=""/>
        <p:cNvGrpSpPr/>
        <p:nvPr/>
      </p:nvGrpSpPr>
      <p:grpSpPr>
        <a:xfrm>
          <a:off x="0" y="0"/>
          <a:ext cx="0" cy="0"/>
          <a:chOff x="0" y="0"/>
          <a:chExt cx="0" cy="0"/>
        </a:xfrm>
      </p:grpSpPr>
      <p:sp>
        <p:nvSpPr>
          <p:cNvPr id="2" name="Shape 0"/>
          <p:cNvSpPr/>
          <p:nvPr/>
        </p:nvSpPr>
        <p:spPr>
          <a:xfrm>
            <a:off x="508000" y="508000"/>
            <a:ext cx="101600" cy="406400"/>
          </a:xfrm>
          <a:custGeom>
            <a:avLst/>
            <a:gdLst/>
            <a:ahLst/>
            <a:cxnLst/>
            <a:rect l="l" t="t" r="r" b="b"/>
            <a:pathLst>
              <a:path w="101600" h="406400">
                <a:moveTo>
                  <a:pt x="0" y="0"/>
                </a:moveTo>
                <a:lnTo>
                  <a:pt x="101600" y="0"/>
                </a:lnTo>
                <a:lnTo>
                  <a:pt x="101600" y="406400"/>
                </a:lnTo>
                <a:lnTo>
                  <a:pt x="0" y="406400"/>
                </a:lnTo>
                <a:lnTo>
                  <a:pt x="0" y="0"/>
                </a:lnTo>
                <a:close/>
              </a:path>
            </a:pathLst>
          </a:custGeom>
          <a:solidFill>
            <a:srgbClr val="2563EB"/>
          </a:solidFill>
          <a:ln/>
        </p:spPr>
        <p:txBody>
          <a:bodyPr/>
          <a:lstStyle/>
          <a:p>
            <a:endParaRPr lang="zh-CN" altLang="en-US"/>
          </a:p>
        </p:txBody>
      </p:sp>
      <p:sp>
        <p:nvSpPr>
          <p:cNvPr id="3" name="Text 1"/>
          <p:cNvSpPr/>
          <p:nvPr/>
        </p:nvSpPr>
        <p:spPr>
          <a:xfrm>
            <a:off x="762000" y="558800"/>
            <a:ext cx="2946400" cy="304800"/>
          </a:xfrm>
          <a:prstGeom prst="rect">
            <a:avLst/>
          </a:prstGeom>
          <a:noFill/>
          <a:ln/>
        </p:spPr>
        <p:txBody>
          <a:bodyPr wrap="square" lIns="0" tIns="0" rIns="0" bIns="0" rtlCol="0" anchor="ctr"/>
          <a:lstStyle/>
          <a:p>
            <a:pPr>
              <a:lnSpc>
                <a:spcPct val="130000"/>
              </a:lnSpc>
            </a:pPr>
            <a:r>
              <a:rPr lang="en-US" sz="1600" b="1" kern="0" spc="80" dirty="0">
                <a:solidFill>
                  <a:srgbClr val="2563EB"/>
                </a:solidFill>
                <a:latin typeface="MiSans" pitchFamily="34" charset="0"/>
                <a:ea typeface="MiSans" pitchFamily="34" charset="-122"/>
                <a:cs typeface="MiSans" pitchFamily="34" charset="-120"/>
              </a:rPr>
              <a:t>FRONTEND VISUALIZATION</a:t>
            </a:r>
            <a:endParaRPr lang="en-US" sz="1600" dirty="0"/>
          </a:p>
        </p:txBody>
      </p:sp>
      <p:sp>
        <p:nvSpPr>
          <p:cNvPr id="4" name="Text 2"/>
          <p:cNvSpPr/>
          <p:nvPr/>
        </p:nvSpPr>
        <p:spPr>
          <a:xfrm>
            <a:off x="508000" y="1016000"/>
            <a:ext cx="15468600" cy="508000"/>
          </a:xfrm>
          <a:prstGeom prst="rect">
            <a:avLst/>
          </a:prstGeom>
          <a:noFill/>
          <a:ln/>
        </p:spPr>
        <p:txBody>
          <a:bodyPr wrap="square" lIns="0" tIns="0" rIns="0" bIns="0" rtlCol="0" anchor="ctr"/>
          <a:lstStyle/>
          <a:p>
            <a:pPr>
              <a:lnSpc>
                <a:spcPct val="90000"/>
              </a:lnSpc>
            </a:pPr>
            <a:r>
              <a:rPr lang="en-US" sz="3600" b="1" dirty="0">
                <a:solidFill>
                  <a:srgbClr val="1E293B"/>
                </a:solidFill>
                <a:latin typeface="MiSans" pitchFamily="34" charset="0"/>
                <a:ea typeface="MiSans" pitchFamily="34" charset="-122"/>
                <a:cs typeface="MiSans" pitchFamily="34" charset="-120"/>
              </a:rPr>
              <a:t>前端可视化: ECharts图表组件实现</a:t>
            </a:r>
            <a:endParaRPr lang="en-US" sz="1600" dirty="0"/>
          </a:p>
        </p:txBody>
      </p:sp>
      <p:sp>
        <p:nvSpPr>
          <p:cNvPr id="5" name="Shape 3"/>
          <p:cNvSpPr/>
          <p:nvPr/>
        </p:nvSpPr>
        <p:spPr>
          <a:xfrm>
            <a:off x="507999" y="1727200"/>
            <a:ext cx="5152572" cy="660400"/>
          </a:xfrm>
          <a:custGeom>
            <a:avLst/>
            <a:gdLst/>
            <a:ahLst/>
            <a:cxnLst/>
            <a:rect l="l" t="t" r="r" b="b"/>
            <a:pathLst>
              <a:path w="4940300" h="2082800">
                <a:moveTo>
                  <a:pt x="152398" y="0"/>
                </a:moveTo>
                <a:lnTo>
                  <a:pt x="4787902" y="0"/>
                </a:lnTo>
                <a:cubicBezTo>
                  <a:pt x="4872069" y="0"/>
                  <a:pt x="4940300" y="68231"/>
                  <a:pt x="4940300" y="152398"/>
                </a:cubicBezTo>
                <a:lnTo>
                  <a:pt x="4940300" y="1930402"/>
                </a:lnTo>
                <a:cubicBezTo>
                  <a:pt x="4940300" y="2014569"/>
                  <a:pt x="4872069" y="2082800"/>
                  <a:pt x="4787902" y="2082800"/>
                </a:cubicBezTo>
                <a:lnTo>
                  <a:pt x="152398" y="2082800"/>
                </a:lnTo>
                <a:cubicBezTo>
                  <a:pt x="68231" y="2082800"/>
                  <a:pt x="0" y="2014569"/>
                  <a:pt x="0" y="1930402"/>
                </a:cubicBezTo>
                <a:lnTo>
                  <a:pt x="0" y="152398"/>
                </a:lnTo>
                <a:cubicBezTo>
                  <a:pt x="0" y="68287"/>
                  <a:pt x="68287" y="0"/>
                  <a:pt x="152398" y="0"/>
                </a:cubicBezTo>
                <a:close/>
              </a:path>
            </a:pathLst>
          </a:custGeom>
          <a:solidFill>
            <a:srgbClr val="2563EB"/>
          </a:solidFill>
          <a:ln/>
          <a:effectLst>
            <a:outerShdw blurRad="76200" dist="50800" dir="5400000" algn="bl" rotWithShape="0">
              <a:srgbClr val="000000">
                <a:alpha val="10196"/>
              </a:srgbClr>
            </a:outerShdw>
          </a:effectLst>
        </p:spPr>
        <p:txBody>
          <a:bodyPr/>
          <a:lstStyle/>
          <a:p>
            <a:endParaRPr lang="zh-CN" altLang="en-US"/>
          </a:p>
        </p:txBody>
      </p:sp>
      <p:sp>
        <p:nvSpPr>
          <p:cNvPr id="6" name="Shape 4"/>
          <p:cNvSpPr/>
          <p:nvPr/>
        </p:nvSpPr>
        <p:spPr>
          <a:xfrm>
            <a:off x="749300" y="1955800"/>
            <a:ext cx="304800" cy="304800"/>
          </a:xfrm>
          <a:custGeom>
            <a:avLst/>
            <a:gdLst/>
            <a:ahLst/>
            <a:cxnLst/>
            <a:rect l="l" t="t" r="r" b="b"/>
            <a:pathLst>
              <a:path w="304800" h="304800">
                <a:moveTo>
                  <a:pt x="138410" y="3096"/>
                </a:moveTo>
                <a:cubicBezTo>
                  <a:pt x="147280" y="-1012"/>
                  <a:pt x="157520" y="-1012"/>
                  <a:pt x="166390" y="3096"/>
                </a:cubicBezTo>
                <a:lnTo>
                  <a:pt x="296525" y="63222"/>
                </a:lnTo>
                <a:cubicBezTo>
                  <a:pt x="301585" y="65544"/>
                  <a:pt x="304800" y="70604"/>
                  <a:pt x="304800" y="76200"/>
                </a:cubicBezTo>
                <a:cubicBezTo>
                  <a:pt x="304800" y="81796"/>
                  <a:pt x="301585" y="86856"/>
                  <a:pt x="296525" y="89178"/>
                </a:cubicBezTo>
                <a:lnTo>
                  <a:pt x="166390" y="149304"/>
                </a:lnTo>
                <a:cubicBezTo>
                  <a:pt x="157520" y="153412"/>
                  <a:pt x="147280" y="153412"/>
                  <a:pt x="138410" y="149304"/>
                </a:cubicBezTo>
                <a:lnTo>
                  <a:pt x="8275" y="89178"/>
                </a:lnTo>
                <a:cubicBezTo>
                  <a:pt x="3215" y="86797"/>
                  <a:pt x="0" y="81736"/>
                  <a:pt x="0" y="76200"/>
                </a:cubicBezTo>
                <a:cubicBezTo>
                  <a:pt x="0" y="70664"/>
                  <a:pt x="3215" y="65544"/>
                  <a:pt x="8275" y="63222"/>
                </a:cubicBezTo>
                <a:lnTo>
                  <a:pt x="138410" y="3096"/>
                </a:lnTo>
                <a:close/>
                <a:moveTo>
                  <a:pt x="28635" y="130016"/>
                </a:moveTo>
                <a:lnTo>
                  <a:pt x="126444" y="175200"/>
                </a:lnTo>
                <a:cubicBezTo>
                  <a:pt x="142935" y="182820"/>
                  <a:pt x="161925" y="182820"/>
                  <a:pt x="178415" y="175200"/>
                </a:cubicBezTo>
                <a:lnTo>
                  <a:pt x="276225" y="130016"/>
                </a:lnTo>
                <a:lnTo>
                  <a:pt x="296525" y="139422"/>
                </a:lnTo>
                <a:cubicBezTo>
                  <a:pt x="301585" y="141744"/>
                  <a:pt x="304800" y="146804"/>
                  <a:pt x="304800" y="152400"/>
                </a:cubicBezTo>
                <a:cubicBezTo>
                  <a:pt x="304800" y="157996"/>
                  <a:pt x="301585" y="163056"/>
                  <a:pt x="296525" y="165378"/>
                </a:cubicBezTo>
                <a:lnTo>
                  <a:pt x="166390" y="225504"/>
                </a:lnTo>
                <a:cubicBezTo>
                  <a:pt x="157520" y="229612"/>
                  <a:pt x="147280" y="229612"/>
                  <a:pt x="138410" y="225504"/>
                </a:cubicBezTo>
                <a:lnTo>
                  <a:pt x="8275" y="165378"/>
                </a:lnTo>
                <a:cubicBezTo>
                  <a:pt x="3215" y="162997"/>
                  <a:pt x="0" y="157936"/>
                  <a:pt x="0" y="152400"/>
                </a:cubicBezTo>
                <a:cubicBezTo>
                  <a:pt x="0" y="146864"/>
                  <a:pt x="3215" y="141744"/>
                  <a:pt x="8275" y="139422"/>
                </a:cubicBezTo>
                <a:lnTo>
                  <a:pt x="28575" y="130016"/>
                </a:lnTo>
                <a:close/>
                <a:moveTo>
                  <a:pt x="8275" y="215622"/>
                </a:moveTo>
                <a:lnTo>
                  <a:pt x="28575" y="206216"/>
                </a:lnTo>
                <a:lnTo>
                  <a:pt x="126385" y="251400"/>
                </a:lnTo>
                <a:cubicBezTo>
                  <a:pt x="142875" y="259020"/>
                  <a:pt x="161865" y="259020"/>
                  <a:pt x="178356" y="251400"/>
                </a:cubicBezTo>
                <a:lnTo>
                  <a:pt x="276165" y="206216"/>
                </a:lnTo>
                <a:lnTo>
                  <a:pt x="296466" y="215622"/>
                </a:lnTo>
                <a:cubicBezTo>
                  <a:pt x="301526" y="217944"/>
                  <a:pt x="304740" y="223004"/>
                  <a:pt x="304740" y="228600"/>
                </a:cubicBezTo>
                <a:cubicBezTo>
                  <a:pt x="304740" y="234196"/>
                  <a:pt x="301526" y="239256"/>
                  <a:pt x="296466" y="241578"/>
                </a:cubicBezTo>
                <a:lnTo>
                  <a:pt x="166330" y="301704"/>
                </a:lnTo>
                <a:cubicBezTo>
                  <a:pt x="157460" y="305812"/>
                  <a:pt x="147221" y="305812"/>
                  <a:pt x="138351" y="301704"/>
                </a:cubicBezTo>
                <a:lnTo>
                  <a:pt x="8275" y="241578"/>
                </a:lnTo>
                <a:cubicBezTo>
                  <a:pt x="3215" y="239197"/>
                  <a:pt x="0" y="234136"/>
                  <a:pt x="0" y="228600"/>
                </a:cubicBezTo>
                <a:cubicBezTo>
                  <a:pt x="0" y="223064"/>
                  <a:pt x="3215" y="217944"/>
                  <a:pt x="8275" y="215622"/>
                </a:cubicBezTo>
                <a:close/>
              </a:path>
            </a:pathLst>
          </a:custGeom>
          <a:solidFill>
            <a:srgbClr val="FFFFFF"/>
          </a:solidFill>
          <a:ln/>
        </p:spPr>
        <p:txBody>
          <a:bodyPr/>
          <a:lstStyle/>
          <a:p>
            <a:endParaRPr lang="zh-CN" altLang="en-US"/>
          </a:p>
        </p:txBody>
      </p:sp>
      <p:sp>
        <p:nvSpPr>
          <p:cNvPr id="7" name="Text 5"/>
          <p:cNvSpPr/>
          <p:nvPr/>
        </p:nvSpPr>
        <p:spPr>
          <a:xfrm>
            <a:off x="1244600" y="1930400"/>
            <a:ext cx="1371600" cy="355600"/>
          </a:xfrm>
          <a:prstGeom prst="rect">
            <a:avLst/>
          </a:prstGeom>
          <a:noFill/>
          <a:ln/>
        </p:spPr>
        <p:txBody>
          <a:bodyPr wrap="square" lIns="0" tIns="0" rIns="0" bIns="0" rtlCol="0" anchor="ctr"/>
          <a:lstStyle/>
          <a:p>
            <a:pPr>
              <a:lnSpc>
                <a:spcPct val="130000"/>
              </a:lnSpc>
            </a:pPr>
            <a:r>
              <a:rPr lang="en-US" sz="1800" b="1" dirty="0" err="1">
                <a:solidFill>
                  <a:srgbClr val="FFFFFF"/>
                </a:solidFill>
                <a:latin typeface="MiSans" pitchFamily="34" charset="0"/>
                <a:ea typeface="MiSans" pitchFamily="34" charset="-122"/>
                <a:cs typeface="MiSans" pitchFamily="34" charset="-120"/>
              </a:rPr>
              <a:t>前端</a:t>
            </a:r>
            <a:r>
              <a:rPr lang="zh-CN" altLang="en-US" b="1" dirty="0">
                <a:solidFill>
                  <a:srgbClr val="FFFFFF"/>
                </a:solidFill>
                <a:latin typeface="MiSans" pitchFamily="34" charset="0"/>
                <a:ea typeface="MiSans" pitchFamily="34" charset="-122"/>
                <a:cs typeface="MiSans" pitchFamily="34" charset="-120"/>
              </a:rPr>
              <a:t>组件架构</a:t>
            </a:r>
            <a:endParaRPr lang="en-US" sz="1600" dirty="0"/>
          </a:p>
        </p:txBody>
      </p:sp>
      <p:sp>
        <p:nvSpPr>
          <p:cNvPr id="11" name="Shape 9"/>
          <p:cNvSpPr/>
          <p:nvPr/>
        </p:nvSpPr>
        <p:spPr>
          <a:xfrm>
            <a:off x="5901872" y="1737467"/>
            <a:ext cx="5404802" cy="584200"/>
          </a:xfrm>
          <a:custGeom>
            <a:avLst/>
            <a:gdLst/>
            <a:ahLst/>
            <a:cxnLst/>
            <a:rect l="l" t="t" r="r" b="b"/>
            <a:pathLst>
              <a:path w="4914900" h="2082800">
                <a:moveTo>
                  <a:pt x="50800" y="0"/>
                </a:moveTo>
                <a:lnTo>
                  <a:pt x="4762502" y="0"/>
                </a:lnTo>
                <a:cubicBezTo>
                  <a:pt x="4846669" y="0"/>
                  <a:pt x="4914900" y="68231"/>
                  <a:pt x="4914900" y="152398"/>
                </a:cubicBezTo>
                <a:lnTo>
                  <a:pt x="4914900" y="1930402"/>
                </a:lnTo>
                <a:cubicBezTo>
                  <a:pt x="4914900" y="2014569"/>
                  <a:pt x="4846669" y="2082800"/>
                  <a:pt x="4762502" y="2082800"/>
                </a:cubicBezTo>
                <a:lnTo>
                  <a:pt x="50800" y="2082800"/>
                </a:lnTo>
                <a:cubicBezTo>
                  <a:pt x="22763" y="2082800"/>
                  <a:pt x="0" y="2060037"/>
                  <a:pt x="0" y="2032000"/>
                </a:cubicBezTo>
                <a:lnTo>
                  <a:pt x="0" y="50800"/>
                </a:lnTo>
                <a:cubicBezTo>
                  <a:pt x="0" y="22763"/>
                  <a:pt x="22763" y="0"/>
                  <a:pt x="50800" y="0"/>
                </a:cubicBezTo>
                <a:close/>
              </a:path>
            </a:pathLst>
          </a:custGeom>
          <a:solidFill>
            <a:srgbClr val="0EA5E9"/>
          </a:solidFill>
          <a:ln/>
        </p:spPr>
        <p:txBody>
          <a:bodyPr/>
          <a:lstStyle/>
          <a:p>
            <a:endParaRPr lang="zh-CN" altLang="en-US"/>
          </a:p>
        </p:txBody>
      </p:sp>
      <p:sp>
        <p:nvSpPr>
          <p:cNvPr id="13" name="Shape 11"/>
          <p:cNvSpPr/>
          <p:nvPr/>
        </p:nvSpPr>
        <p:spPr>
          <a:xfrm>
            <a:off x="6449424" y="1906513"/>
            <a:ext cx="304800" cy="304800"/>
          </a:xfrm>
          <a:custGeom>
            <a:avLst/>
            <a:gdLst/>
            <a:ahLst/>
            <a:cxnLst/>
            <a:rect l="l" t="t" r="r" b="b"/>
            <a:pathLst>
              <a:path w="304800" h="304800">
                <a:moveTo>
                  <a:pt x="38100" y="38100"/>
                </a:moveTo>
                <a:cubicBezTo>
                  <a:pt x="38100" y="27563"/>
                  <a:pt x="29587" y="19050"/>
                  <a:pt x="19050" y="19050"/>
                </a:cubicBezTo>
                <a:cubicBezTo>
                  <a:pt x="8513" y="19050"/>
                  <a:pt x="0" y="27563"/>
                  <a:pt x="0" y="38100"/>
                </a:cubicBezTo>
                <a:lnTo>
                  <a:pt x="0" y="238125"/>
                </a:lnTo>
                <a:cubicBezTo>
                  <a:pt x="0" y="264438"/>
                  <a:pt x="21312" y="285750"/>
                  <a:pt x="47625" y="285750"/>
                </a:cubicBezTo>
                <a:lnTo>
                  <a:pt x="285750" y="285750"/>
                </a:lnTo>
                <a:cubicBezTo>
                  <a:pt x="296287" y="285750"/>
                  <a:pt x="304800" y="277237"/>
                  <a:pt x="304800" y="266700"/>
                </a:cubicBezTo>
                <a:cubicBezTo>
                  <a:pt x="304800" y="256163"/>
                  <a:pt x="296287" y="247650"/>
                  <a:pt x="285750" y="247650"/>
                </a:cubicBezTo>
                <a:lnTo>
                  <a:pt x="47625" y="247650"/>
                </a:lnTo>
                <a:cubicBezTo>
                  <a:pt x="42386" y="247650"/>
                  <a:pt x="38100" y="243364"/>
                  <a:pt x="38100" y="238125"/>
                </a:cubicBezTo>
                <a:lnTo>
                  <a:pt x="38100" y="38100"/>
                </a:lnTo>
                <a:close/>
                <a:moveTo>
                  <a:pt x="280154" y="89654"/>
                </a:moveTo>
                <a:cubicBezTo>
                  <a:pt x="287595" y="82213"/>
                  <a:pt x="287595" y="70128"/>
                  <a:pt x="280154" y="62686"/>
                </a:cubicBezTo>
                <a:cubicBezTo>
                  <a:pt x="272713" y="55245"/>
                  <a:pt x="260628" y="55245"/>
                  <a:pt x="253186" y="62686"/>
                </a:cubicBezTo>
                <a:lnTo>
                  <a:pt x="190500" y="125432"/>
                </a:lnTo>
                <a:lnTo>
                  <a:pt x="156329" y="91321"/>
                </a:lnTo>
                <a:cubicBezTo>
                  <a:pt x="148888" y="83880"/>
                  <a:pt x="136803" y="83880"/>
                  <a:pt x="129361" y="91321"/>
                </a:cubicBezTo>
                <a:lnTo>
                  <a:pt x="72211" y="148471"/>
                </a:lnTo>
                <a:cubicBezTo>
                  <a:pt x="64770" y="155912"/>
                  <a:pt x="64770" y="167997"/>
                  <a:pt x="72211" y="175439"/>
                </a:cubicBezTo>
                <a:cubicBezTo>
                  <a:pt x="79653" y="182880"/>
                  <a:pt x="91738" y="182880"/>
                  <a:pt x="99179" y="175439"/>
                </a:cubicBezTo>
                <a:lnTo>
                  <a:pt x="142875" y="131743"/>
                </a:lnTo>
                <a:lnTo>
                  <a:pt x="177046" y="165914"/>
                </a:lnTo>
                <a:cubicBezTo>
                  <a:pt x="184487" y="173355"/>
                  <a:pt x="196572" y="173355"/>
                  <a:pt x="204014" y="165914"/>
                </a:cubicBezTo>
                <a:lnTo>
                  <a:pt x="280214" y="89714"/>
                </a:lnTo>
                <a:close/>
              </a:path>
            </a:pathLst>
          </a:custGeom>
          <a:solidFill>
            <a:schemeClr val="bg1"/>
          </a:solidFill>
          <a:ln/>
        </p:spPr>
        <p:txBody>
          <a:bodyPr/>
          <a:lstStyle/>
          <a:p>
            <a:endParaRPr lang="zh-CN" altLang="en-US"/>
          </a:p>
        </p:txBody>
      </p:sp>
      <p:sp>
        <p:nvSpPr>
          <p:cNvPr id="14" name="Text 12"/>
          <p:cNvSpPr/>
          <p:nvPr/>
        </p:nvSpPr>
        <p:spPr>
          <a:xfrm>
            <a:off x="6926401" y="1873491"/>
            <a:ext cx="2062275" cy="355600"/>
          </a:xfrm>
          <a:prstGeom prst="rect">
            <a:avLst/>
          </a:prstGeom>
          <a:noFill/>
          <a:ln/>
        </p:spPr>
        <p:txBody>
          <a:bodyPr wrap="square" lIns="0" tIns="0" rIns="0" bIns="0" rtlCol="0" anchor="ctr"/>
          <a:lstStyle/>
          <a:p>
            <a:pPr>
              <a:lnSpc>
                <a:spcPct val="130000"/>
              </a:lnSpc>
            </a:pPr>
            <a:r>
              <a:rPr lang="en-US" sz="1800" b="1" dirty="0" err="1">
                <a:solidFill>
                  <a:schemeClr val="bg1"/>
                </a:solidFill>
                <a:latin typeface="MiSans" pitchFamily="34" charset="0"/>
                <a:ea typeface="MiSans" pitchFamily="34" charset="-122"/>
                <a:cs typeface="MiSans" pitchFamily="34" charset="-120"/>
              </a:rPr>
              <a:t>Echarts</a:t>
            </a:r>
            <a:r>
              <a:rPr lang="zh-CN" altLang="en-US" sz="1800" b="1" dirty="0">
                <a:solidFill>
                  <a:schemeClr val="bg1"/>
                </a:solidFill>
                <a:latin typeface="MiSans" pitchFamily="34" charset="0"/>
                <a:ea typeface="MiSans" pitchFamily="34" charset="-122"/>
                <a:cs typeface="MiSans" pitchFamily="34" charset="-120"/>
              </a:rPr>
              <a:t>可视化</a:t>
            </a:r>
            <a:endParaRPr lang="en-US" sz="1600" dirty="0">
              <a:solidFill>
                <a:schemeClr val="bg1"/>
              </a:solidFill>
            </a:endParaRPr>
          </a:p>
        </p:txBody>
      </p:sp>
      <p:sp>
        <p:nvSpPr>
          <p:cNvPr id="40" name="Shape 37"/>
          <p:cNvSpPr/>
          <p:nvPr/>
        </p:nvSpPr>
        <p:spPr>
          <a:xfrm>
            <a:off x="507999" y="5786326"/>
            <a:ext cx="5152571" cy="624113"/>
          </a:xfrm>
          <a:custGeom>
            <a:avLst/>
            <a:gdLst/>
            <a:ahLst/>
            <a:cxnLst/>
            <a:rect l="l" t="t" r="r" b="b"/>
            <a:pathLst>
              <a:path w="4978400" h="965200">
                <a:moveTo>
                  <a:pt x="152395" y="0"/>
                </a:moveTo>
                <a:lnTo>
                  <a:pt x="4826005" y="0"/>
                </a:lnTo>
                <a:cubicBezTo>
                  <a:pt x="4910114" y="0"/>
                  <a:pt x="4978400" y="68286"/>
                  <a:pt x="4978400" y="152395"/>
                </a:cubicBezTo>
                <a:lnTo>
                  <a:pt x="4978400" y="812805"/>
                </a:lnTo>
                <a:cubicBezTo>
                  <a:pt x="4978400" y="896914"/>
                  <a:pt x="4910114" y="965200"/>
                  <a:pt x="4826005" y="965200"/>
                </a:cubicBezTo>
                <a:lnTo>
                  <a:pt x="152395" y="965200"/>
                </a:lnTo>
                <a:cubicBezTo>
                  <a:pt x="68286" y="965200"/>
                  <a:pt x="0" y="896914"/>
                  <a:pt x="0" y="812805"/>
                </a:cubicBezTo>
                <a:lnTo>
                  <a:pt x="0" y="152395"/>
                </a:lnTo>
                <a:cubicBezTo>
                  <a:pt x="0" y="68286"/>
                  <a:pt x="68286" y="0"/>
                  <a:pt x="152395" y="0"/>
                </a:cubicBezTo>
                <a:close/>
              </a:path>
            </a:pathLst>
          </a:custGeom>
          <a:solidFill>
            <a:srgbClr val="2563EB"/>
          </a:solidFill>
          <a:ln/>
        </p:spPr>
        <p:txBody>
          <a:bodyPr/>
          <a:lstStyle/>
          <a:p>
            <a:endParaRPr lang="zh-CN" altLang="en-US" dirty="0"/>
          </a:p>
        </p:txBody>
      </p:sp>
      <p:sp>
        <p:nvSpPr>
          <p:cNvPr id="41" name="Shape 38"/>
          <p:cNvSpPr/>
          <p:nvPr/>
        </p:nvSpPr>
        <p:spPr>
          <a:xfrm flipV="1">
            <a:off x="749300" y="6052876"/>
            <a:ext cx="228600" cy="166581"/>
          </a:xfrm>
          <a:custGeom>
            <a:avLst/>
            <a:gdLst/>
            <a:ahLst/>
            <a:cxnLst/>
            <a:rect l="l" t="t" r="r" b="b"/>
            <a:pathLst>
              <a:path w="228600" h="203200">
                <a:moveTo>
                  <a:pt x="143193" y="476"/>
                </a:moveTo>
                <a:cubicBezTo>
                  <a:pt x="136446" y="-1468"/>
                  <a:pt x="129421" y="2461"/>
                  <a:pt x="127476" y="9207"/>
                </a:cubicBezTo>
                <a:lnTo>
                  <a:pt x="76676" y="187008"/>
                </a:lnTo>
                <a:cubicBezTo>
                  <a:pt x="74732" y="193754"/>
                  <a:pt x="78661" y="200779"/>
                  <a:pt x="85408" y="202724"/>
                </a:cubicBezTo>
                <a:cubicBezTo>
                  <a:pt x="92154" y="204668"/>
                  <a:pt x="99179" y="200739"/>
                  <a:pt x="101124" y="193993"/>
                </a:cubicBezTo>
                <a:lnTo>
                  <a:pt x="151924" y="16193"/>
                </a:lnTo>
                <a:cubicBezTo>
                  <a:pt x="153868" y="9446"/>
                  <a:pt x="149939" y="2421"/>
                  <a:pt x="143192" y="476"/>
                </a:cubicBezTo>
                <a:close/>
                <a:moveTo>
                  <a:pt x="168831" y="54491"/>
                </a:moveTo>
                <a:cubicBezTo>
                  <a:pt x="163870" y="59452"/>
                  <a:pt x="163870" y="67508"/>
                  <a:pt x="168831" y="72469"/>
                </a:cubicBezTo>
                <a:lnTo>
                  <a:pt x="197961" y="101600"/>
                </a:lnTo>
                <a:lnTo>
                  <a:pt x="168831" y="130731"/>
                </a:lnTo>
                <a:cubicBezTo>
                  <a:pt x="163870" y="135692"/>
                  <a:pt x="163870" y="143748"/>
                  <a:pt x="168831" y="148709"/>
                </a:cubicBezTo>
                <a:cubicBezTo>
                  <a:pt x="173792" y="153670"/>
                  <a:pt x="181848" y="153670"/>
                  <a:pt x="186809" y="148709"/>
                </a:cubicBezTo>
                <a:lnTo>
                  <a:pt x="224909" y="110609"/>
                </a:lnTo>
                <a:cubicBezTo>
                  <a:pt x="229870" y="105648"/>
                  <a:pt x="229870" y="97592"/>
                  <a:pt x="224909" y="92631"/>
                </a:cubicBezTo>
                <a:lnTo>
                  <a:pt x="186809" y="54531"/>
                </a:lnTo>
                <a:cubicBezTo>
                  <a:pt x="181848" y="49570"/>
                  <a:pt x="173792" y="49570"/>
                  <a:pt x="168831" y="54531"/>
                </a:cubicBezTo>
                <a:close/>
                <a:moveTo>
                  <a:pt x="59809" y="54491"/>
                </a:moveTo>
                <a:cubicBezTo>
                  <a:pt x="54848" y="49530"/>
                  <a:pt x="46792" y="49530"/>
                  <a:pt x="41831" y="54491"/>
                </a:cubicBezTo>
                <a:lnTo>
                  <a:pt x="3731" y="92591"/>
                </a:lnTo>
                <a:cubicBezTo>
                  <a:pt x="-1230" y="97552"/>
                  <a:pt x="-1230" y="105608"/>
                  <a:pt x="3731" y="110569"/>
                </a:cubicBezTo>
                <a:lnTo>
                  <a:pt x="41831" y="148669"/>
                </a:lnTo>
                <a:cubicBezTo>
                  <a:pt x="46792" y="153630"/>
                  <a:pt x="54848" y="153630"/>
                  <a:pt x="59809" y="148669"/>
                </a:cubicBezTo>
                <a:cubicBezTo>
                  <a:pt x="64770" y="143708"/>
                  <a:pt x="64770" y="135652"/>
                  <a:pt x="59809" y="130691"/>
                </a:cubicBezTo>
                <a:lnTo>
                  <a:pt x="30678" y="101600"/>
                </a:lnTo>
                <a:lnTo>
                  <a:pt x="59769" y="72469"/>
                </a:lnTo>
                <a:cubicBezTo>
                  <a:pt x="64730" y="67508"/>
                  <a:pt x="64730" y="59452"/>
                  <a:pt x="59769" y="54491"/>
                </a:cubicBezTo>
                <a:close/>
              </a:path>
            </a:pathLst>
          </a:custGeom>
          <a:solidFill>
            <a:srgbClr val="FFFFFF"/>
          </a:solidFill>
          <a:ln/>
        </p:spPr>
        <p:txBody>
          <a:bodyPr/>
          <a:lstStyle/>
          <a:p>
            <a:endParaRPr lang="zh-CN" altLang="en-US"/>
          </a:p>
        </p:txBody>
      </p:sp>
      <p:sp>
        <p:nvSpPr>
          <p:cNvPr id="43" name="Text 40"/>
          <p:cNvSpPr/>
          <p:nvPr/>
        </p:nvSpPr>
        <p:spPr>
          <a:xfrm>
            <a:off x="660400" y="7670800"/>
            <a:ext cx="4775200" cy="304800"/>
          </a:xfrm>
          <a:prstGeom prst="rect">
            <a:avLst/>
          </a:prstGeom>
          <a:noFill/>
          <a:ln/>
        </p:spPr>
        <p:txBody>
          <a:bodyPr wrap="square" lIns="0" tIns="0" rIns="0" bIns="0" rtlCol="0" anchor="ctr"/>
          <a:lstStyle/>
          <a:p>
            <a:pPr>
              <a:lnSpc>
                <a:spcPct val="130000"/>
              </a:lnSpc>
            </a:pPr>
            <a:r>
              <a:rPr lang="en-US" sz="1600" dirty="0">
                <a:solidFill>
                  <a:srgbClr val="FFFFFF">
                    <a:alpha val="90000"/>
                  </a:srgbClr>
                </a:solidFill>
                <a:latin typeface="MiSans" pitchFamily="34" charset="0"/>
                <a:ea typeface="MiSans" pitchFamily="34" charset="-122"/>
                <a:cs typeface="MiSans" pitchFamily="34" charset="-120"/>
              </a:rPr>
              <a:t>此处可展示ECharts组件核心代码实现</a:t>
            </a:r>
            <a:endParaRPr lang="en-US" sz="1600" dirty="0"/>
          </a:p>
        </p:txBody>
      </p:sp>
      <p:sp>
        <p:nvSpPr>
          <p:cNvPr id="44" name="Shape 41"/>
          <p:cNvSpPr/>
          <p:nvPr/>
        </p:nvSpPr>
        <p:spPr>
          <a:xfrm>
            <a:off x="5996215" y="5755000"/>
            <a:ext cx="5310459" cy="624113"/>
          </a:xfrm>
          <a:custGeom>
            <a:avLst/>
            <a:gdLst/>
            <a:ahLst/>
            <a:cxnLst/>
            <a:rect l="l" t="t" r="r" b="b"/>
            <a:pathLst>
              <a:path w="4978400" h="965200">
                <a:moveTo>
                  <a:pt x="152395" y="0"/>
                </a:moveTo>
                <a:lnTo>
                  <a:pt x="4826005" y="0"/>
                </a:lnTo>
                <a:cubicBezTo>
                  <a:pt x="4910114" y="0"/>
                  <a:pt x="4978400" y="68286"/>
                  <a:pt x="4978400" y="152395"/>
                </a:cubicBezTo>
                <a:lnTo>
                  <a:pt x="4978400" y="812805"/>
                </a:lnTo>
                <a:cubicBezTo>
                  <a:pt x="4978400" y="896914"/>
                  <a:pt x="4910114" y="965200"/>
                  <a:pt x="4826005" y="965200"/>
                </a:cubicBezTo>
                <a:lnTo>
                  <a:pt x="152395" y="965200"/>
                </a:lnTo>
                <a:cubicBezTo>
                  <a:pt x="68286" y="965200"/>
                  <a:pt x="0" y="896914"/>
                  <a:pt x="0" y="812805"/>
                </a:cubicBezTo>
                <a:lnTo>
                  <a:pt x="0" y="152395"/>
                </a:lnTo>
                <a:cubicBezTo>
                  <a:pt x="0" y="68286"/>
                  <a:pt x="68286" y="0"/>
                  <a:pt x="152395" y="0"/>
                </a:cubicBezTo>
                <a:close/>
              </a:path>
            </a:pathLst>
          </a:custGeom>
          <a:solidFill>
            <a:srgbClr val="0EA5E9"/>
          </a:solidFill>
          <a:ln/>
        </p:spPr>
        <p:txBody>
          <a:bodyPr/>
          <a:lstStyle/>
          <a:p>
            <a:endParaRPr lang="zh-CN" altLang="en-US"/>
          </a:p>
        </p:txBody>
      </p:sp>
      <p:sp>
        <p:nvSpPr>
          <p:cNvPr id="45" name="Shape 42"/>
          <p:cNvSpPr/>
          <p:nvPr/>
        </p:nvSpPr>
        <p:spPr>
          <a:xfrm>
            <a:off x="6264004" y="6016257"/>
            <a:ext cx="203200" cy="203200"/>
          </a:xfrm>
          <a:custGeom>
            <a:avLst/>
            <a:gdLst/>
            <a:ahLst/>
            <a:cxnLst/>
            <a:rect l="l" t="t" r="r" b="b"/>
            <a:pathLst>
              <a:path w="203200" h="203200">
                <a:moveTo>
                  <a:pt x="77430" y="3770"/>
                </a:moveTo>
                <a:cubicBezTo>
                  <a:pt x="78621" y="-2103"/>
                  <a:pt x="83820" y="-6350"/>
                  <a:pt x="89853" y="-6350"/>
                </a:cubicBezTo>
                <a:lnTo>
                  <a:pt x="113586" y="-6350"/>
                </a:lnTo>
                <a:cubicBezTo>
                  <a:pt x="119618" y="-6350"/>
                  <a:pt x="124817" y="-2103"/>
                  <a:pt x="126008" y="3770"/>
                </a:cubicBezTo>
                <a:lnTo>
                  <a:pt x="131763" y="31552"/>
                </a:lnTo>
                <a:cubicBezTo>
                  <a:pt x="137358" y="33933"/>
                  <a:pt x="142597" y="36989"/>
                  <a:pt x="147360" y="40600"/>
                </a:cubicBezTo>
                <a:lnTo>
                  <a:pt x="174268" y="31671"/>
                </a:lnTo>
                <a:cubicBezTo>
                  <a:pt x="179983" y="29766"/>
                  <a:pt x="186253" y="32147"/>
                  <a:pt x="189270" y="37386"/>
                </a:cubicBezTo>
                <a:lnTo>
                  <a:pt x="201136" y="57944"/>
                </a:lnTo>
                <a:cubicBezTo>
                  <a:pt x="204152" y="63182"/>
                  <a:pt x="203081" y="69771"/>
                  <a:pt x="198557" y="73779"/>
                </a:cubicBezTo>
                <a:lnTo>
                  <a:pt x="177403" y="92591"/>
                </a:lnTo>
                <a:cubicBezTo>
                  <a:pt x="177760" y="95528"/>
                  <a:pt x="177919" y="98544"/>
                  <a:pt x="177919" y="101600"/>
                </a:cubicBezTo>
                <a:cubicBezTo>
                  <a:pt x="177919" y="104656"/>
                  <a:pt x="177721" y="107672"/>
                  <a:pt x="177403" y="110609"/>
                </a:cubicBezTo>
                <a:lnTo>
                  <a:pt x="198596" y="129461"/>
                </a:lnTo>
                <a:cubicBezTo>
                  <a:pt x="203121" y="133469"/>
                  <a:pt x="204152" y="140097"/>
                  <a:pt x="201176" y="145296"/>
                </a:cubicBezTo>
                <a:lnTo>
                  <a:pt x="189309" y="165854"/>
                </a:lnTo>
                <a:cubicBezTo>
                  <a:pt x="186293" y="171053"/>
                  <a:pt x="180023" y="173474"/>
                  <a:pt x="174308" y="171569"/>
                </a:cubicBezTo>
                <a:lnTo>
                  <a:pt x="147399" y="162639"/>
                </a:lnTo>
                <a:cubicBezTo>
                  <a:pt x="142597" y="166251"/>
                  <a:pt x="137358" y="169267"/>
                  <a:pt x="131802" y="171688"/>
                </a:cubicBezTo>
                <a:lnTo>
                  <a:pt x="126087" y="199430"/>
                </a:lnTo>
                <a:cubicBezTo>
                  <a:pt x="124857" y="205343"/>
                  <a:pt x="119658" y="209550"/>
                  <a:pt x="113665" y="209550"/>
                </a:cubicBezTo>
                <a:lnTo>
                  <a:pt x="89932" y="209550"/>
                </a:lnTo>
                <a:cubicBezTo>
                  <a:pt x="83899" y="209550"/>
                  <a:pt x="78700" y="205303"/>
                  <a:pt x="77510" y="199430"/>
                </a:cubicBezTo>
                <a:lnTo>
                  <a:pt x="71795" y="171688"/>
                </a:lnTo>
                <a:cubicBezTo>
                  <a:pt x="66199" y="169307"/>
                  <a:pt x="61000" y="166251"/>
                  <a:pt x="56197" y="162639"/>
                </a:cubicBezTo>
                <a:lnTo>
                  <a:pt x="29170" y="171569"/>
                </a:lnTo>
                <a:cubicBezTo>
                  <a:pt x="23455" y="173474"/>
                  <a:pt x="17185" y="171093"/>
                  <a:pt x="14168" y="165854"/>
                </a:cubicBezTo>
                <a:lnTo>
                  <a:pt x="2302" y="145296"/>
                </a:lnTo>
                <a:cubicBezTo>
                  <a:pt x="-714" y="140057"/>
                  <a:pt x="357" y="133469"/>
                  <a:pt x="4882" y="129461"/>
                </a:cubicBezTo>
                <a:lnTo>
                  <a:pt x="26075" y="110609"/>
                </a:lnTo>
                <a:cubicBezTo>
                  <a:pt x="25717" y="107672"/>
                  <a:pt x="25559" y="104656"/>
                  <a:pt x="25559" y="101600"/>
                </a:cubicBezTo>
                <a:cubicBezTo>
                  <a:pt x="25559" y="98544"/>
                  <a:pt x="25757" y="95528"/>
                  <a:pt x="26075" y="92591"/>
                </a:cubicBezTo>
                <a:lnTo>
                  <a:pt x="4882" y="73739"/>
                </a:lnTo>
                <a:cubicBezTo>
                  <a:pt x="357" y="69731"/>
                  <a:pt x="-675" y="63103"/>
                  <a:pt x="2302" y="57904"/>
                </a:cubicBezTo>
                <a:lnTo>
                  <a:pt x="14168" y="37346"/>
                </a:lnTo>
                <a:cubicBezTo>
                  <a:pt x="17185" y="32107"/>
                  <a:pt x="23455" y="29726"/>
                  <a:pt x="29170" y="31631"/>
                </a:cubicBezTo>
                <a:lnTo>
                  <a:pt x="56078" y="40561"/>
                </a:lnTo>
                <a:cubicBezTo>
                  <a:pt x="60881" y="36949"/>
                  <a:pt x="66119" y="33933"/>
                  <a:pt x="71676" y="31512"/>
                </a:cubicBezTo>
                <a:lnTo>
                  <a:pt x="77430" y="3770"/>
                </a:lnTo>
                <a:close/>
                <a:moveTo>
                  <a:pt x="101719" y="133350"/>
                </a:moveTo>
                <a:cubicBezTo>
                  <a:pt x="113062" y="133307"/>
                  <a:pt x="123521" y="127217"/>
                  <a:pt x="129156" y="117372"/>
                </a:cubicBezTo>
                <a:cubicBezTo>
                  <a:pt x="134791" y="107527"/>
                  <a:pt x="134745" y="95424"/>
                  <a:pt x="129037" y="85622"/>
                </a:cubicBezTo>
                <a:cubicBezTo>
                  <a:pt x="123328" y="75820"/>
                  <a:pt x="112824" y="69807"/>
                  <a:pt x="101481" y="69850"/>
                </a:cubicBezTo>
                <a:cubicBezTo>
                  <a:pt x="90138" y="69893"/>
                  <a:pt x="79679" y="75983"/>
                  <a:pt x="74044" y="85828"/>
                </a:cubicBezTo>
                <a:cubicBezTo>
                  <a:pt x="68409" y="95673"/>
                  <a:pt x="68455" y="107776"/>
                  <a:pt x="74163" y="117578"/>
                </a:cubicBezTo>
                <a:cubicBezTo>
                  <a:pt x="79872" y="127380"/>
                  <a:pt x="90376" y="133393"/>
                  <a:pt x="101719" y="133350"/>
                </a:cubicBezTo>
                <a:close/>
              </a:path>
            </a:pathLst>
          </a:custGeom>
          <a:solidFill>
            <a:srgbClr val="FFFFFF"/>
          </a:solidFill>
          <a:ln/>
        </p:spPr>
        <p:txBody>
          <a:bodyPr/>
          <a:lstStyle/>
          <a:p>
            <a:endParaRPr lang="zh-CN" altLang="en-US" dirty="0"/>
          </a:p>
        </p:txBody>
      </p:sp>
      <p:sp>
        <p:nvSpPr>
          <p:cNvPr id="46" name="Text 43"/>
          <p:cNvSpPr/>
          <p:nvPr/>
        </p:nvSpPr>
        <p:spPr>
          <a:xfrm>
            <a:off x="6639741" y="5952434"/>
            <a:ext cx="4419600" cy="304800"/>
          </a:xfrm>
          <a:prstGeom prst="rect">
            <a:avLst/>
          </a:prstGeom>
          <a:noFill/>
          <a:ln/>
        </p:spPr>
        <p:txBody>
          <a:bodyPr wrap="square" lIns="0" tIns="0" rIns="0" bIns="0" rtlCol="0" anchor="ctr"/>
          <a:lstStyle/>
          <a:p>
            <a:pPr>
              <a:lnSpc>
                <a:spcPct val="130000"/>
              </a:lnSpc>
            </a:pPr>
            <a:r>
              <a:rPr lang="en-US" sz="1600" b="1" dirty="0" err="1">
                <a:solidFill>
                  <a:srgbClr val="FFFFFF"/>
                </a:solidFill>
                <a:latin typeface="MiSans" pitchFamily="34" charset="0"/>
                <a:ea typeface="MiSans" pitchFamily="34" charset="-122"/>
                <a:cs typeface="MiSans" pitchFamily="34" charset="-120"/>
              </a:rPr>
              <a:t>API调用示例</a:t>
            </a:r>
            <a:endParaRPr lang="en-US" sz="1600" dirty="0"/>
          </a:p>
        </p:txBody>
      </p:sp>
      <p:sp>
        <p:nvSpPr>
          <p:cNvPr id="47" name="Text 44"/>
          <p:cNvSpPr/>
          <p:nvPr/>
        </p:nvSpPr>
        <p:spPr>
          <a:xfrm>
            <a:off x="5791200" y="7670800"/>
            <a:ext cx="4775200" cy="304800"/>
          </a:xfrm>
          <a:prstGeom prst="rect">
            <a:avLst/>
          </a:prstGeom>
          <a:noFill/>
          <a:ln/>
        </p:spPr>
        <p:txBody>
          <a:bodyPr wrap="square" lIns="0" tIns="0" rIns="0" bIns="0" rtlCol="0" anchor="ctr"/>
          <a:lstStyle/>
          <a:p>
            <a:pPr>
              <a:lnSpc>
                <a:spcPct val="130000"/>
              </a:lnSpc>
            </a:pPr>
            <a:r>
              <a:rPr lang="en-US" sz="1600" dirty="0">
                <a:solidFill>
                  <a:srgbClr val="FFFFFF">
                    <a:alpha val="90000"/>
                  </a:srgbClr>
                </a:solidFill>
                <a:latin typeface="MiSans" pitchFamily="34" charset="0"/>
                <a:ea typeface="MiSans" pitchFamily="34" charset="-122"/>
                <a:cs typeface="MiSans" pitchFamily="34" charset="-120"/>
              </a:rPr>
              <a:t>此处可展示前端API调用封装代码</a:t>
            </a:r>
            <a:endParaRPr lang="en-US" sz="1600" dirty="0"/>
          </a:p>
        </p:txBody>
      </p:sp>
      <p:sp>
        <p:nvSpPr>
          <p:cNvPr id="51" name="Text 48"/>
          <p:cNvSpPr/>
          <p:nvPr/>
        </p:nvSpPr>
        <p:spPr>
          <a:xfrm>
            <a:off x="11306674" y="2760706"/>
            <a:ext cx="4775200" cy="304800"/>
          </a:xfrm>
          <a:prstGeom prst="rect">
            <a:avLst/>
          </a:prstGeom>
          <a:noFill/>
          <a:ln/>
        </p:spPr>
        <p:txBody>
          <a:bodyPr wrap="square" lIns="0" tIns="0" rIns="0" bIns="0" rtlCol="0" anchor="ctr"/>
          <a:lstStyle/>
          <a:p>
            <a:pPr>
              <a:lnSpc>
                <a:spcPct val="130000"/>
              </a:lnSpc>
            </a:pPr>
            <a:endParaRPr lang="en-US" sz="1600" dirty="0"/>
          </a:p>
        </p:txBody>
      </p:sp>
      <p:pic>
        <p:nvPicPr>
          <p:cNvPr id="54" name="图片 53" descr="文本&#10;&#10;AI 生成的内容可能不正确。">
            <a:extLst>
              <a:ext uri="{FF2B5EF4-FFF2-40B4-BE49-F238E27FC236}">
                <a16:creationId xmlns:a16="http://schemas.microsoft.com/office/drawing/2014/main" id="{7E6FB460-621D-C83D-5DDE-7E5262C6FEB5}"/>
              </a:ext>
            </a:extLst>
          </p:cNvPr>
          <p:cNvPicPr>
            <a:picLocks noChangeAspect="1"/>
          </p:cNvPicPr>
          <p:nvPr/>
        </p:nvPicPr>
        <p:blipFill>
          <a:blip r:embed="rId3"/>
          <a:stretch>
            <a:fillRect/>
          </a:stretch>
        </p:blipFill>
        <p:spPr>
          <a:xfrm>
            <a:off x="5996216" y="6576547"/>
            <a:ext cx="5375728" cy="2291682"/>
          </a:xfrm>
          <a:prstGeom prst="rect">
            <a:avLst/>
          </a:prstGeom>
        </p:spPr>
      </p:pic>
      <p:pic>
        <p:nvPicPr>
          <p:cNvPr id="56" name="图片 55" descr="文本&#10;&#10;AI 生成的内容可能不正确。">
            <a:extLst>
              <a:ext uri="{FF2B5EF4-FFF2-40B4-BE49-F238E27FC236}">
                <a16:creationId xmlns:a16="http://schemas.microsoft.com/office/drawing/2014/main" id="{48ED5A32-A30B-5867-2F31-A7D7B89997FF}"/>
              </a:ext>
            </a:extLst>
          </p:cNvPr>
          <p:cNvPicPr>
            <a:picLocks noChangeAspect="1"/>
          </p:cNvPicPr>
          <p:nvPr/>
        </p:nvPicPr>
        <p:blipFill>
          <a:blip r:embed="rId4"/>
          <a:stretch>
            <a:fillRect/>
          </a:stretch>
        </p:blipFill>
        <p:spPr>
          <a:xfrm>
            <a:off x="508000" y="6576547"/>
            <a:ext cx="5152571" cy="2291682"/>
          </a:xfrm>
          <a:prstGeom prst="rect">
            <a:avLst/>
          </a:prstGeom>
        </p:spPr>
      </p:pic>
      <p:pic>
        <p:nvPicPr>
          <p:cNvPr id="57" name="图片 56">
            <a:extLst>
              <a:ext uri="{FF2B5EF4-FFF2-40B4-BE49-F238E27FC236}">
                <a16:creationId xmlns:a16="http://schemas.microsoft.com/office/drawing/2014/main" id="{6B5D0ABB-709F-9DBD-82AA-4522E91154BC}"/>
              </a:ext>
            </a:extLst>
          </p:cNvPr>
          <p:cNvPicPr>
            <a:picLocks noChangeAspect="1"/>
          </p:cNvPicPr>
          <p:nvPr/>
        </p:nvPicPr>
        <p:blipFill>
          <a:blip r:embed="rId5"/>
          <a:stretch>
            <a:fillRect/>
          </a:stretch>
        </p:blipFill>
        <p:spPr>
          <a:xfrm>
            <a:off x="508000" y="2555545"/>
            <a:ext cx="5152571" cy="3039797"/>
          </a:xfrm>
          <a:prstGeom prst="rect">
            <a:avLst/>
          </a:prstGeom>
        </p:spPr>
      </p:pic>
      <p:pic>
        <p:nvPicPr>
          <p:cNvPr id="53" name="图片 52">
            <a:extLst>
              <a:ext uri="{FF2B5EF4-FFF2-40B4-BE49-F238E27FC236}">
                <a16:creationId xmlns:a16="http://schemas.microsoft.com/office/drawing/2014/main" id="{B0C304E7-5947-6BC6-E6FD-CAF7BD415CED}"/>
              </a:ext>
            </a:extLst>
          </p:cNvPr>
          <p:cNvPicPr>
            <a:picLocks noChangeAspect="1"/>
          </p:cNvPicPr>
          <p:nvPr/>
        </p:nvPicPr>
        <p:blipFill>
          <a:blip r:embed="rId6"/>
          <a:srcRect l="20292" r="1447"/>
          <a:stretch>
            <a:fillRect/>
          </a:stretch>
        </p:blipFill>
        <p:spPr>
          <a:xfrm>
            <a:off x="5901872" y="2452789"/>
            <a:ext cx="5688330" cy="3039797"/>
          </a:xfrm>
          <a:prstGeom prst="rect">
            <a:avLst/>
          </a:prstGeom>
        </p:spPr>
      </p:pic>
      <p:sp>
        <p:nvSpPr>
          <p:cNvPr id="42" name="Text 39"/>
          <p:cNvSpPr/>
          <p:nvPr/>
        </p:nvSpPr>
        <p:spPr>
          <a:xfrm>
            <a:off x="1083109" y="5952434"/>
            <a:ext cx="4419600" cy="304800"/>
          </a:xfrm>
          <a:prstGeom prst="rect">
            <a:avLst/>
          </a:prstGeom>
          <a:noFill/>
          <a:ln/>
        </p:spPr>
        <p:txBody>
          <a:bodyPr wrap="square" lIns="0" tIns="0" rIns="0" bIns="0" rtlCol="0" anchor="ctr"/>
          <a:lstStyle/>
          <a:p>
            <a:pPr>
              <a:lnSpc>
                <a:spcPct val="130000"/>
              </a:lnSpc>
            </a:pPr>
            <a:r>
              <a:rPr lang="en-US" sz="1600" b="1" dirty="0">
                <a:solidFill>
                  <a:srgbClr val="FFFFFF"/>
                </a:solidFill>
                <a:latin typeface="MiSans" pitchFamily="34" charset="0"/>
                <a:ea typeface="MiSans" pitchFamily="34" charset="-122"/>
                <a:cs typeface="MiSans" pitchFamily="34" charset="-120"/>
              </a:rPr>
              <a:t> 图表组件代码</a:t>
            </a:r>
            <a:endParaRPr lang="en-US" sz="1600" dirty="0"/>
          </a:p>
        </p:txBody>
      </p:sp>
      <p:pic>
        <p:nvPicPr>
          <p:cNvPr id="63" name="图片 62" descr="手机屏幕的截图&#10;&#10;AI 生成的内容可能不正确。">
            <a:extLst>
              <a:ext uri="{FF2B5EF4-FFF2-40B4-BE49-F238E27FC236}">
                <a16:creationId xmlns:a16="http://schemas.microsoft.com/office/drawing/2014/main" id="{C0D5FC24-7618-5AD6-35D3-FCCB57E4C958}"/>
              </a:ext>
            </a:extLst>
          </p:cNvPr>
          <p:cNvPicPr>
            <a:picLocks noChangeAspect="1"/>
          </p:cNvPicPr>
          <p:nvPr/>
        </p:nvPicPr>
        <p:blipFill>
          <a:blip r:embed="rId7"/>
          <a:stretch>
            <a:fillRect/>
          </a:stretch>
        </p:blipFill>
        <p:spPr>
          <a:xfrm>
            <a:off x="11590202" y="2387600"/>
            <a:ext cx="4386398" cy="3103712"/>
          </a:xfrm>
          <a:prstGeom prst="rect">
            <a:avLst/>
          </a:prstGeom>
        </p:spPr>
      </p:pic>
      <p:pic>
        <p:nvPicPr>
          <p:cNvPr id="64" name="图片 63">
            <a:extLst>
              <a:ext uri="{FF2B5EF4-FFF2-40B4-BE49-F238E27FC236}">
                <a16:creationId xmlns:a16="http://schemas.microsoft.com/office/drawing/2014/main" id="{9B482E13-16ED-E116-2B4F-B9722A25F7DC}"/>
              </a:ext>
            </a:extLst>
          </p:cNvPr>
          <p:cNvPicPr>
            <a:picLocks noChangeAspect="1"/>
          </p:cNvPicPr>
          <p:nvPr/>
        </p:nvPicPr>
        <p:blipFill>
          <a:blip r:embed="rId8"/>
          <a:stretch>
            <a:fillRect/>
          </a:stretch>
        </p:blipFill>
        <p:spPr>
          <a:xfrm>
            <a:off x="11590202" y="5754999"/>
            <a:ext cx="4576781" cy="3113229"/>
          </a:xfrm>
          <a:prstGeom prst="rect">
            <a:avLst/>
          </a:prstGeom>
        </p:spPr>
      </p:pic>
      <p:sp>
        <p:nvSpPr>
          <p:cNvPr id="65" name="矩形: 圆角 64">
            <a:extLst>
              <a:ext uri="{FF2B5EF4-FFF2-40B4-BE49-F238E27FC236}">
                <a16:creationId xmlns:a16="http://schemas.microsoft.com/office/drawing/2014/main" id="{17DE48C3-8D47-98FF-4B9E-E12680B9C571}"/>
              </a:ext>
            </a:extLst>
          </p:cNvPr>
          <p:cNvSpPr/>
          <p:nvPr/>
        </p:nvSpPr>
        <p:spPr>
          <a:xfrm>
            <a:off x="11590202" y="1753865"/>
            <a:ext cx="4386398" cy="501891"/>
          </a:xfrm>
          <a:prstGeom prst="roundRect">
            <a:avLst/>
          </a:prstGeom>
          <a:solidFill>
            <a:srgbClr val="2563E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name="Slide 8">
    <p:bg>
      <p:bgPr>
        <a:solidFill>
          <a:schemeClr val="bg1"/>
        </a:solidFill>
        <a:effectLst/>
      </p:bgPr>
    </p:bg>
    <p:spTree>
      <p:nvGrpSpPr>
        <p:cNvPr id="1" name=""/>
        <p:cNvGrpSpPr/>
        <p:nvPr/>
      </p:nvGrpSpPr>
      <p:grpSpPr>
        <a:xfrm>
          <a:off x="0" y="0"/>
          <a:ext cx="0" cy="0"/>
          <a:chOff x="0" y="0"/>
          <a:chExt cx="0" cy="0"/>
        </a:xfrm>
      </p:grpSpPr>
      <p:sp>
        <p:nvSpPr>
          <p:cNvPr id="2" name="Shape 0"/>
          <p:cNvSpPr/>
          <p:nvPr/>
        </p:nvSpPr>
        <p:spPr>
          <a:xfrm>
            <a:off x="508000" y="508000"/>
            <a:ext cx="101600" cy="406400"/>
          </a:xfrm>
          <a:custGeom>
            <a:avLst/>
            <a:gdLst/>
            <a:ahLst/>
            <a:cxnLst/>
            <a:rect l="l" t="t" r="r" b="b"/>
            <a:pathLst>
              <a:path w="101600" h="406400">
                <a:moveTo>
                  <a:pt x="0" y="0"/>
                </a:moveTo>
                <a:lnTo>
                  <a:pt x="101600" y="0"/>
                </a:lnTo>
                <a:lnTo>
                  <a:pt x="101600" y="406400"/>
                </a:lnTo>
                <a:lnTo>
                  <a:pt x="0" y="406400"/>
                </a:lnTo>
                <a:lnTo>
                  <a:pt x="0" y="0"/>
                </a:lnTo>
                <a:close/>
              </a:path>
            </a:pathLst>
          </a:custGeom>
          <a:solidFill>
            <a:srgbClr val="2563EB"/>
          </a:solidFill>
          <a:ln/>
        </p:spPr>
        <p:txBody>
          <a:bodyPr/>
          <a:lstStyle/>
          <a:p>
            <a:endParaRPr lang="zh-CN" altLang="en-US"/>
          </a:p>
        </p:txBody>
      </p:sp>
      <p:sp>
        <p:nvSpPr>
          <p:cNvPr id="3" name="Text 1"/>
          <p:cNvSpPr/>
          <p:nvPr/>
        </p:nvSpPr>
        <p:spPr>
          <a:xfrm>
            <a:off x="762000" y="558800"/>
            <a:ext cx="1993900" cy="304800"/>
          </a:xfrm>
          <a:prstGeom prst="rect">
            <a:avLst/>
          </a:prstGeom>
          <a:noFill/>
          <a:ln/>
        </p:spPr>
        <p:txBody>
          <a:bodyPr wrap="square" lIns="0" tIns="0" rIns="0" bIns="0" rtlCol="0" anchor="ctr"/>
          <a:lstStyle/>
          <a:p>
            <a:pPr>
              <a:lnSpc>
                <a:spcPct val="130000"/>
              </a:lnSpc>
            </a:pPr>
            <a:r>
              <a:rPr lang="en-US" sz="1600" b="1" kern="0" spc="80" dirty="0">
                <a:solidFill>
                  <a:srgbClr val="2563EB"/>
                </a:solidFill>
                <a:latin typeface="MiSans" pitchFamily="34" charset="0"/>
                <a:ea typeface="MiSans" pitchFamily="34" charset="-122"/>
                <a:cs typeface="MiSans" pitchFamily="34" charset="-120"/>
              </a:rPr>
              <a:t>CORE FEATURE ①</a:t>
            </a:r>
            <a:endParaRPr lang="en-US" sz="1600" dirty="0"/>
          </a:p>
        </p:txBody>
      </p:sp>
      <p:sp>
        <p:nvSpPr>
          <p:cNvPr id="4" name="Text 2"/>
          <p:cNvSpPr/>
          <p:nvPr/>
        </p:nvSpPr>
        <p:spPr>
          <a:xfrm>
            <a:off x="508000" y="1016000"/>
            <a:ext cx="15468600" cy="508000"/>
          </a:xfrm>
          <a:prstGeom prst="rect">
            <a:avLst/>
          </a:prstGeom>
          <a:noFill/>
          <a:ln/>
        </p:spPr>
        <p:txBody>
          <a:bodyPr wrap="square" lIns="0" tIns="0" rIns="0" bIns="0" rtlCol="0" anchor="ctr"/>
          <a:lstStyle/>
          <a:p>
            <a:pPr>
              <a:lnSpc>
                <a:spcPct val="90000"/>
              </a:lnSpc>
            </a:pPr>
            <a:r>
              <a:rPr lang="en-US" sz="3600" b="1" dirty="0">
                <a:solidFill>
                  <a:srgbClr val="1E293B"/>
                </a:solidFill>
                <a:latin typeface="MiSans" pitchFamily="34" charset="0"/>
                <a:ea typeface="MiSans" pitchFamily="34" charset="-122"/>
                <a:cs typeface="MiSans" pitchFamily="34" charset="-120"/>
              </a:rPr>
              <a:t>核心功能①: 开源技术栈热度洞察</a:t>
            </a:r>
            <a:endParaRPr lang="en-US" sz="1600" dirty="0"/>
          </a:p>
        </p:txBody>
      </p:sp>
      <p:sp>
        <p:nvSpPr>
          <p:cNvPr id="5" name="Shape 3"/>
          <p:cNvSpPr/>
          <p:nvPr/>
        </p:nvSpPr>
        <p:spPr>
          <a:xfrm>
            <a:off x="508000" y="1727206"/>
            <a:ext cx="4940300" cy="1524000"/>
          </a:xfrm>
          <a:custGeom>
            <a:avLst/>
            <a:gdLst/>
            <a:ahLst/>
            <a:cxnLst/>
            <a:rect l="l" t="t" r="r" b="b"/>
            <a:pathLst>
              <a:path w="4940300" h="1524000">
                <a:moveTo>
                  <a:pt x="152400" y="0"/>
                </a:moveTo>
                <a:lnTo>
                  <a:pt x="4787900" y="0"/>
                </a:lnTo>
                <a:cubicBezTo>
                  <a:pt x="4872012" y="0"/>
                  <a:pt x="4940300" y="68288"/>
                  <a:pt x="4940300" y="152400"/>
                </a:cubicBezTo>
                <a:lnTo>
                  <a:pt x="4940300" y="1371600"/>
                </a:lnTo>
                <a:cubicBezTo>
                  <a:pt x="4940300" y="1455712"/>
                  <a:pt x="4872012" y="1524000"/>
                  <a:pt x="4787900" y="1524000"/>
                </a:cubicBezTo>
                <a:lnTo>
                  <a:pt x="152400" y="1524000"/>
                </a:lnTo>
                <a:cubicBezTo>
                  <a:pt x="68288" y="1524000"/>
                  <a:pt x="0" y="1455712"/>
                  <a:pt x="0" y="1371600"/>
                </a:cubicBezTo>
                <a:lnTo>
                  <a:pt x="0" y="152400"/>
                </a:lnTo>
                <a:cubicBezTo>
                  <a:pt x="0" y="68288"/>
                  <a:pt x="68288" y="0"/>
                  <a:pt x="152400" y="0"/>
                </a:cubicBezTo>
                <a:close/>
              </a:path>
            </a:pathLst>
          </a:custGeom>
          <a:solidFill>
            <a:srgbClr val="2563EB"/>
          </a:solidFill>
          <a:ln/>
          <a:effectLst>
            <a:outerShdw blurRad="76200" dist="50800" dir="5400000" algn="bl" rotWithShape="0">
              <a:srgbClr val="000000">
                <a:alpha val="10196"/>
              </a:srgbClr>
            </a:outerShdw>
          </a:effectLst>
        </p:spPr>
        <p:txBody>
          <a:bodyPr/>
          <a:lstStyle/>
          <a:p>
            <a:endParaRPr lang="zh-CN" altLang="en-US"/>
          </a:p>
        </p:txBody>
      </p:sp>
      <p:sp>
        <p:nvSpPr>
          <p:cNvPr id="6" name="Shape 4"/>
          <p:cNvSpPr/>
          <p:nvPr/>
        </p:nvSpPr>
        <p:spPr>
          <a:xfrm>
            <a:off x="768350" y="1955806"/>
            <a:ext cx="266700" cy="304800"/>
          </a:xfrm>
          <a:custGeom>
            <a:avLst/>
            <a:gdLst/>
            <a:ahLst/>
            <a:cxnLst/>
            <a:rect l="l" t="t" r="r" b="b"/>
            <a:pathLst>
              <a:path w="266700" h="304800">
                <a:moveTo>
                  <a:pt x="95548" y="-15716"/>
                </a:moveTo>
                <a:cubicBezTo>
                  <a:pt x="101084" y="-20360"/>
                  <a:pt x="109240" y="-20181"/>
                  <a:pt x="114538" y="-15180"/>
                </a:cubicBezTo>
                <a:cubicBezTo>
                  <a:pt x="121860" y="-8275"/>
                  <a:pt x="128409" y="-655"/>
                  <a:pt x="134719" y="7084"/>
                </a:cubicBezTo>
                <a:cubicBezTo>
                  <a:pt x="142756" y="16907"/>
                  <a:pt x="152400" y="29885"/>
                  <a:pt x="161687" y="45303"/>
                </a:cubicBezTo>
                <a:cubicBezTo>
                  <a:pt x="164783" y="41255"/>
                  <a:pt x="167640" y="37683"/>
                  <a:pt x="170140" y="34647"/>
                </a:cubicBezTo>
                <a:cubicBezTo>
                  <a:pt x="170795" y="33873"/>
                  <a:pt x="171450" y="33040"/>
                  <a:pt x="172105" y="32206"/>
                </a:cubicBezTo>
                <a:cubicBezTo>
                  <a:pt x="176808" y="26372"/>
                  <a:pt x="182642" y="19050"/>
                  <a:pt x="190440" y="19050"/>
                </a:cubicBezTo>
                <a:cubicBezTo>
                  <a:pt x="198418" y="19050"/>
                  <a:pt x="204014" y="26134"/>
                  <a:pt x="208776" y="32206"/>
                </a:cubicBezTo>
                <a:cubicBezTo>
                  <a:pt x="209550" y="33218"/>
                  <a:pt x="210324" y="34171"/>
                  <a:pt x="211098" y="35064"/>
                </a:cubicBezTo>
                <a:cubicBezTo>
                  <a:pt x="217230" y="42446"/>
                  <a:pt x="225385" y="53102"/>
                  <a:pt x="233541" y="66258"/>
                </a:cubicBezTo>
                <a:cubicBezTo>
                  <a:pt x="249734" y="92393"/>
                  <a:pt x="266640" y="129600"/>
                  <a:pt x="266640" y="171390"/>
                </a:cubicBezTo>
                <a:cubicBezTo>
                  <a:pt x="266640" y="245031"/>
                  <a:pt x="206931" y="304740"/>
                  <a:pt x="133290" y="304740"/>
                </a:cubicBezTo>
                <a:cubicBezTo>
                  <a:pt x="59650" y="304740"/>
                  <a:pt x="0" y="245090"/>
                  <a:pt x="0" y="171450"/>
                </a:cubicBezTo>
                <a:cubicBezTo>
                  <a:pt x="0" y="117217"/>
                  <a:pt x="24467" y="70247"/>
                  <a:pt x="47923" y="37505"/>
                </a:cubicBezTo>
                <a:cubicBezTo>
                  <a:pt x="59769" y="21015"/>
                  <a:pt x="71557" y="7799"/>
                  <a:pt x="80427" y="-1250"/>
                </a:cubicBezTo>
                <a:cubicBezTo>
                  <a:pt x="85308" y="-6251"/>
                  <a:pt x="90249" y="-11192"/>
                  <a:pt x="95607" y="-15657"/>
                </a:cubicBezTo>
                <a:close/>
                <a:moveTo>
                  <a:pt x="134362" y="247650"/>
                </a:moveTo>
                <a:cubicBezTo>
                  <a:pt x="149423" y="247650"/>
                  <a:pt x="162758" y="243483"/>
                  <a:pt x="175320" y="235148"/>
                </a:cubicBezTo>
                <a:cubicBezTo>
                  <a:pt x="200382" y="217646"/>
                  <a:pt x="207109" y="182642"/>
                  <a:pt x="192048" y="155138"/>
                </a:cubicBezTo>
                <a:cubicBezTo>
                  <a:pt x="189369" y="149781"/>
                  <a:pt x="182523" y="149423"/>
                  <a:pt x="178653" y="153948"/>
                </a:cubicBezTo>
                <a:lnTo>
                  <a:pt x="163651" y="171390"/>
                </a:lnTo>
                <a:cubicBezTo>
                  <a:pt x="159722" y="175915"/>
                  <a:pt x="152638" y="175796"/>
                  <a:pt x="148947" y="171093"/>
                </a:cubicBezTo>
                <a:cubicBezTo>
                  <a:pt x="138648" y="157936"/>
                  <a:pt x="119717" y="133945"/>
                  <a:pt x="110073" y="121682"/>
                </a:cubicBezTo>
                <a:cubicBezTo>
                  <a:pt x="106859" y="117574"/>
                  <a:pt x="101025" y="116919"/>
                  <a:pt x="97274" y="120551"/>
                </a:cubicBezTo>
                <a:cubicBezTo>
                  <a:pt x="86380" y="131147"/>
                  <a:pt x="66615" y="154365"/>
                  <a:pt x="66615" y="182642"/>
                </a:cubicBezTo>
                <a:cubicBezTo>
                  <a:pt x="66615" y="223480"/>
                  <a:pt x="96738" y="247650"/>
                  <a:pt x="134303" y="247650"/>
                </a:cubicBezTo>
                <a:close/>
              </a:path>
            </a:pathLst>
          </a:custGeom>
          <a:solidFill>
            <a:srgbClr val="FFFFFF"/>
          </a:solidFill>
          <a:ln/>
        </p:spPr>
        <p:txBody>
          <a:bodyPr/>
          <a:lstStyle/>
          <a:p>
            <a:endParaRPr lang="zh-CN" altLang="en-US"/>
          </a:p>
        </p:txBody>
      </p:sp>
      <p:sp>
        <p:nvSpPr>
          <p:cNvPr id="7" name="Text 5"/>
          <p:cNvSpPr/>
          <p:nvPr/>
        </p:nvSpPr>
        <p:spPr>
          <a:xfrm>
            <a:off x="1244600" y="1930406"/>
            <a:ext cx="1485900" cy="355600"/>
          </a:xfrm>
          <a:prstGeom prst="rect">
            <a:avLst/>
          </a:prstGeom>
          <a:noFill/>
          <a:ln/>
        </p:spPr>
        <p:txBody>
          <a:bodyPr wrap="square" lIns="0" tIns="0" rIns="0" bIns="0" rtlCol="0" anchor="ctr"/>
          <a:lstStyle/>
          <a:p>
            <a:pPr>
              <a:lnSpc>
                <a:spcPct val="130000"/>
              </a:lnSpc>
            </a:pPr>
            <a:r>
              <a:rPr lang="en-US" sz="1800" b="1" dirty="0">
                <a:solidFill>
                  <a:srgbClr val="FFFFFF"/>
                </a:solidFill>
                <a:latin typeface="MiSans" pitchFamily="34" charset="0"/>
                <a:ea typeface="MiSans" pitchFamily="34" charset="-122"/>
                <a:cs typeface="MiSans" pitchFamily="34" charset="-120"/>
              </a:rPr>
              <a:t>热度排名算法</a:t>
            </a:r>
            <a:endParaRPr lang="en-US" sz="1600" dirty="0"/>
          </a:p>
        </p:txBody>
      </p:sp>
      <p:sp>
        <p:nvSpPr>
          <p:cNvPr id="8" name="Text 6"/>
          <p:cNvSpPr/>
          <p:nvPr/>
        </p:nvSpPr>
        <p:spPr>
          <a:xfrm>
            <a:off x="711200" y="2387606"/>
            <a:ext cx="4635500" cy="660400"/>
          </a:xfrm>
          <a:prstGeom prst="rect">
            <a:avLst/>
          </a:prstGeom>
          <a:noFill/>
          <a:ln/>
        </p:spPr>
        <p:txBody>
          <a:bodyPr wrap="square" lIns="0" tIns="0" rIns="0" bIns="0" rtlCol="0" anchor="ctr"/>
          <a:lstStyle/>
          <a:p>
            <a:pPr>
              <a:lnSpc>
                <a:spcPct val="140000"/>
              </a:lnSpc>
            </a:pPr>
            <a:r>
              <a:rPr lang="en-US" sz="1600" dirty="0">
                <a:solidFill>
                  <a:srgbClr val="FFFFFF">
                    <a:alpha val="90000"/>
                  </a:srgbClr>
                </a:solidFill>
                <a:latin typeface="MiSans" pitchFamily="34" charset="0"/>
                <a:ea typeface="MiSans" pitchFamily="34" charset="-122"/>
                <a:cs typeface="MiSans" pitchFamily="34" charset="-120"/>
              </a:rPr>
              <a:t>基于多维度指标计算技术栈热度,包括Star增长率、Fork活跃度等。</a:t>
            </a:r>
            <a:endParaRPr lang="en-US" sz="1600" dirty="0"/>
          </a:p>
        </p:txBody>
      </p:sp>
      <p:sp>
        <p:nvSpPr>
          <p:cNvPr id="9" name="Shape 7"/>
          <p:cNvSpPr/>
          <p:nvPr/>
        </p:nvSpPr>
        <p:spPr>
          <a:xfrm>
            <a:off x="5655696" y="1727206"/>
            <a:ext cx="4940300" cy="1524000"/>
          </a:xfrm>
          <a:custGeom>
            <a:avLst/>
            <a:gdLst/>
            <a:ahLst/>
            <a:cxnLst/>
            <a:rect l="l" t="t" r="r" b="b"/>
            <a:pathLst>
              <a:path w="4940300" h="1524000">
                <a:moveTo>
                  <a:pt x="152400" y="0"/>
                </a:moveTo>
                <a:lnTo>
                  <a:pt x="4787900" y="0"/>
                </a:lnTo>
                <a:cubicBezTo>
                  <a:pt x="4872012" y="0"/>
                  <a:pt x="4940300" y="68288"/>
                  <a:pt x="4940300" y="152400"/>
                </a:cubicBezTo>
                <a:lnTo>
                  <a:pt x="4940300" y="1371600"/>
                </a:lnTo>
                <a:cubicBezTo>
                  <a:pt x="4940300" y="1455712"/>
                  <a:pt x="4872012" y="1524000"/>
                  <a:pt x="4787900" y="1524000"/>
                </a:cubicBezTo>
                <a:lnTo>
                  <a:pt x="152400" y="1524000"/>
                </a:lnTo>
                <a:cubicBezTo>
                  <a:pt x="68288" y="1524000"/>
                  <a:pt x="0" y="1455712"/>
                  <a:pt x="0" y="1371600"/>
                </a:cubicBezTo>
                <a:lnTo>
                  <a:pt x="0" y="152400"/>
                </a:lnTo>
                <a:cubicBezTo>
                  <a:pt x="0" y="68288"/>
                  <a:pt x="68288" y="0"/>
                  <a:pt x="152400" y="0"/>
                </a:cubicBezTo>
                <a:close/>
              </a:path>
            </a:pathLst>
          </a:custGeom>
          <a:solidFill>
            <a:srgbClr val="0EA5E9"/>
          </a:solidFill>
          <a:ln/>
          <a:effectLst>
            <a:outerShdw blurRad="76200" dist="50800" dir="5400000" algn="bl" rotWithShape="0">
              <a:srgbClr val="000000">
                <a:alpha val="10196"/>
              </a:srgbClr>
            </a:outerShdw>
          </a:effectLst>
        </p:spPr>
        <p:txBody>
          <a:bodyPr/>
          <a:lstStyle/>
          <a:p>
            <a:endParaRPr lang="zh-CN" altLang="en-US"/>
          </a:p>
        </p:txBody>
      </p:sp>
      <p:sp>
        <p:nvSpPr>
          <p:cNvPr id="10" name="Shape 8"/>
          <p:cNvSpPr/>
          <p:nvPr/>
        </p:nvSpPr>
        <p:spPr>
          <a:xfrm>
            <a:off x="5896996" y="1955806"/>
            <a:ext cx="304800" cy="304800"/>
          </a:xfrm>
          <a:custGeom>
            <a:avLst/>
            <a:gdLst/>
            <a:ahLst/>
            <a:cxnLst/>
            <a:rect l="l" t="t" r="r" b="b"/>
            <a:pathLst>
              <a:path w="304800" h="304800">
                <a:moveTo>
                  <a:pt x="0" y="152400"/>
                </a:moveTo>
                <a:cubicBezTo>
                  <a:pt x="0" y="68288"/>
                  <a:pt x="68288" y="0"/>
                  <a:pt x="152400" y="0"/>
                </a:cubicBezTo>
                <a:cubicBezTo>
                  <a:pt x="236512" y="0"/>
                  <a:pt x="304800" y="68288"/>
                  <a:pt x="304800" y="152400"/>
                </a:cubicBezTo>
                <a:cubicBezTo>
                  <a:pt x="304800" y="236512"/>
                  <a:pt x="236512" y="304800"/>
                  <a:pt x="152400" y="304800"/>
                </a:cubicBezTo>
                <a:cubicBezTo>
                  <a:pt x="68288" y="304800"/>
                  <a:pt x="0" y="236512"/>
                  <a:pt x="0" y="152400"/>
                </a:cubicBezTo>
                <a:close/>
                <a:moveTo>
                  <a:pt x="171450" y="57150"/>
                </a:moveTo>
                <a:cubicBezTo>
                  <a:pt x="171450" y="46636"/>
                  <a:pt x="162914" y="38100"/>
                  <a:pt x="152400" y="38100"/>
                </a:cubicBezTo>
                <a:cubicBezTo>
                  <a:pt x="141886" y="38100"/>
                  <a:pt x="133350" y="46636"/>
                  <a:pt x="133350" y="57150"/>
                </a:cubicBezTo>
                <a:cubicBezTo>
                  <a:pt x="133350" y="67664"/>
                  <a:pt x="141886" y="76200"/>
                  <a:pt x="152400" y="76200"/>
                </a:cubicBezTo>
                <a:cubicBezTo>
                  <a:pt x="162914" y="76200"/>
                  <a:pt x="171450" y="67664"/>
                  <a:pt x="171450" y="57150"/>
                </a:cubicBezTo>
                <a:close/>
                <a:moveTo>
                  <a:pt x="152400" y="247650"/>
                </a:moveTo>
                <a:cubicBezTo>
                  <a:pt x="173415" y="247650"/>
                  <a:pt x="190500" y="230565"/>
                  <a:pt x="190500" y="209550"/>
                </a:cubicBezTo>
                <a:cubicBezTo>
                  <a:pt x="190500" y="199906"/>
                  <a:pt x="186928" y="191036"/>
                  <a:pt x="180975" y="184368"/>
                </a:cubicBezTo>
                <a:lnTo>
                  <a:pt x="222349" y="101679"/>
                </a:lnTo>
                <a:cubicBezTo>
                  <a:pt x="225862" y="94595"/>
                  <a:pt x="223004" y="86023"/>
                  <a:pt x="215979" y="82510"/>
                </a:cubicBezTo>
                <a:cubicBezTo>
                  <a:pt x="208955" y="78998"/>
                  <a:pt x="200323" y="81855"/>
                  <a:pt x="196810" y="88880"/>
                </a:cubicBezTo>
                <a:lnTo>
                  <a:pt x="155436" y="171569"/>
                </a:lnTo>
                <a:cubicBezTo>
                  <a:pt x="154424" y="171510"/>
                  <a:pt x="153412" y="171450"/>
                  <a:pt x="152400" y="171450"/>
                </a:cubicBezTo>
                <a:cubicBezTo>
                  <a:pt x="131385" y="171450"/>
                  <a:pt x="114300" y="188535"/>
                  <a:pt x="114300" y="209550"/>
                </a:cubicBezTo>
                <a:cubicBezTo>
                  <a:pt x="114300" y="230565"/>
                  <a:pt x="131385" y="247650"/>
                  <a:pt x="152400" y="247650"/>
                </a:cubicBezTo>
                <a:close/>
                <a:moveTo>
                  <a:pt x="104775" y="85725"/>
                </a:moveTo>
                <a:cubicBezTo>
                  <a:pt x="104775" y="75211"/>
                  <a:pt x="96239" y="66675"/>
                  <a:pt x="85725" y="66675"/>
                </a:cubicBezTo>
                <a:cubicBezTo>
                  <a:pt x="75211" y="66675"/>
                  <a:pt x="66675" y="75211"/>
                  <a:pt x="66675" y="85725"/>
                </a:cubicBezTo>
                <a:cubicBezTo>
                  <a:pt x="66675" y="96239"/>
                  <a:pt x="75211" y="104775"/>
                  <a:pt x="85725" y="104775"/>
                </a:cubicBezTo>
                <a:cubicBezTo>
                  <a:pt x="96239" y="104775"/>
                  <a:pt x="104775" y="96239"/>
                  <a:pt x="104775" y="85725"/>
                </a:cubicBezTo>
                <a:close/>
                <a:moveTo>
                  <a:pt x="57150" y="171450"/>
                </a:moveTo>
                <a:cubicBezTo>
                  <a:pt x="67664" y="171450"/>
                  <a:pt x="76200" y="162914"/>
                  <a:pt x="76200" y="152400"/>
                </a:cubicBezTo>
                <a:cubicBezTo>
                  <a:pt x="76200" y="141886"/>
                  <a:pt x="67664" y="133350"/>
                  <a:pt x="57150" y="133350"/>
                </a:cubicBezTo>
                <a:cubicBezTo>
                  <a:pt x="46636" y="133350"/>
                  <a:pt x="38100" y="141886"/>
                  <a:pt x="38100" y="152400"/>
                </a:cubicBezTo>
                <a:cubicBezTo>
                  <a:pt x="38100" y="162914"/>
                  <a:pt x="46636" y="171450"/>
                  <a:pt x="57150" y="171450"/>
                </a:cubicBezTo>
                <a:close/>
                <a:moveTo>
                  <a:pt x="266700" y="152400"/>
                </a:moveTo>
                <a:cubicBezTo>
                  <a:pt x="266700" y="141886"/>
                  <a:pt x="258164" y="133350"/>
                  <a:pt x="247650" y="133350"/>
                </a:cubicBezTo>
                <a:cubicBezTo>
                  <a:pt x="237136" y="133350"/>
                  <a:pt x="228600" y="141886"/>
                  <a:pt x="228600" y="152400"/>
                </a:cubicBezTo>
                <a:cubicBezTo>
                  <a:pt x="228600" y="162914"/>
                  <a:pt x="237136" y="171450"/>
                  <a:pt x="247650" y="171450"/>
                </a:cubicBezTo>
                <a:cubicBezTo>
                  <a:pt x="258164" y="171450"/>
                  <a:pt x="266700" y="162914"/>
                  <a:pt x="266700" y="152400"/>
                </a:cubicBezTo>
                <a:close/>
              </a:path>
            </a:pathLst>
          </a:custGeom>
          <a:solidFill>
            <a:srgbClr val="FFFFFF"/>
          </a:solidFill>
          <a:ln/>
        </p:spPr>
        <p:txBody>
          <a:bodyPr/>
          <a:lstStyle/>
          <a:p>
            <a:endParaRPr lang="zh-CN" altLang="en-US"/>
          </a:p>
        </p:txBody>
      </p:sp>
      <p:sp>
        <p:nvSpPr>
          <p:cNvPr id="11" name="Text 9"/>
          <p:cNvSpPr/>
          <p:nvPr/>
        </p:nvSpPr>
        <p:spPr>
          <a:xfrm>
            <a:off x="6392296" y="1930406"/>
            <a:ext cx="1257300" cy="355600"/>
          </a:xfrm>
          <a:prstGeom prst="rect">
            <a:avLst/>
          </a:prstGeom>
          <a:noFill/>
          <a:ln/>
        </p:spPr>
        <p:txBody>
          <a:bodyPr wrap="square" lIns="0" tIns="0" rIns="0" bIns="0" rtlCol="0" anchor="ctr"/>
          <a:lstStyle/>
          <a:p>
            <a:pPr>
              <a:lnSpc>
                <a:spcPct val="130000"/>
              </a:lnSpc>
            </a:pPr>
            <a:r>
              <a:rPr lang="en-US" sz="1800" b="1" dirty="0">
                <a:solidFill>
                  <a:srgbClr val="FFFFFF"/>
                </a:solidFill>
                <a:latin typeface="MiSans" pitchFamily="34" charset="0"/>
                <a:ea typeface="MiSans" pitchFamily="34" charset="-122"/>
                <a:cs typeface="MiSans" pitchFamily="34" charset="-120"/>
              </a:rPr>
              <a:t>活跃度指标</a:t>
            </a:r>
            <a:endParaRPr lang="en-US" sz="1600" dirty="0"/>
          </a:p>
        </p:txBody>
      </p:sp>
      <p:sp>
        <p:nvSpPr>
          <p:cNvPr id="12" name="Text 10"/>
          <p:cNvSpPr/>
          <p:nvPr/>
        </p:nvSpPr>
        <p:spPr>
          <a:xfrm>
            <a:off x="5858896" y="2387606"/>
            <a:ext cx="4635500" cy="660400"/>
          </a:xfrm>
          <a:prstGeom prst="rect">
            <a:avLst/>
          </a:prstGeom>
          <a:noFill/>
          <a:ln/>
        </p:spPr>
        <p:txBody>
          <a:bodyPr wrap="square" lIns="0" tIns="0" rIns="0" bIns="0" rtlCol="0" anchor="ctr"/>
          <a:lstStyle/>
          <a:p>
            <a:pPr>
              <a:lnSpc>
                <a:spcPct val="140000"/>
              </a:lnSpc>
            </a:pPr>
            <a:r>
              <a:rPr lang="en-US" sz="1600" dirty="0">
                <a:solidFill>
                  <a:srgbClr val="FFFFFF">
                    <a:alpha val="90000"/>
                  </a:srgbClr>
                </a:solidFill>
                <a:latin typeface="MiSans" pitchFamily="34" charset="0"/>
                <a:ea typeface="MiSans" pitchFamily="34" charset="-122"/>
                <a:cs typeface="MiSans" pitchFamily="34" charset="-120"/>
              </a:rPr>
              <a:t>Star/Fork/Issue趋势分析,PR合并率、Issue响应时间、贡献者增长。</a:t>
            </a:r>
            <a:endParaRPr lang="en-US" sz="1600" dirty="0"/>
          </a:p>
        </p:txBody>
      </p:sp>
      <p:sp>
        <p:nvSpPr>
          <p:cNvPr id="13" name="Shape 11"/>
          <p:cNvSpPr/>
          <p:nvPr/>
        </p:nvSpPr>
        <p:spPr>
          <a:xfrm>
            <a:off x="10803448" y="1727206"/>
            <a:ext cx="4940300" cy="1524000"/>
          </a:xfrm>
          <a:custGeom>
            <a:avLst/>
            <a:gdLst/>
            <a:ahLst/>
            <a:cxnLst/>
            <a:rect l="l" t="t" r="r" b="b"/>
            <a:pathLst>
              <a:path w="4940300" h="1524000">
                <a:moveTo>
                  <a:pt x="152400" y="0"/>
                </a:moveTo>
                <a:lnTo>
                  <a:pt x="4787900" y="0"/>
                </a:lnTo>
                <a:cubicBezTo>
                  <a:pt x="4872012" y="0"/>
                  <a:pt x="4940300" y="68288"/>
                  <a:pt x="4940300" y="152400"/>
                </a:cubicBezTo>
                <a:lnTo>
                  <a:pt x="4940300" y="1371600"/>
                </a:lnTo>
                <a:cubicBezTo>
                  <a:pt x="4940300" y="1455712"/>
                  <a:pt x="4872012" y="1524000"/>
                  <a:pt x="4787900" y="1524000"/>
                </a:cubicBezTo>
                <a:lnTo>
                  <a:pt x="152400" y="1524000"/>
                </a:lnTo>
                <a:cubicBezTo>
                  <a:pt x="68288" y="1524000"/>
                  <a:pt x="0" y="1455712"/>
                  <a:pt x="0" y="1371600"/>
                </a:cubicBezTo>
                <a:lnTo>
                  <a:pt x="0" y="152400"/>
                </a:lnTo>
                <a:cubicBezTo>
                  <a:pt x="0" y="68288"/>
                  <a:pt x="68288" y="0"/>
                  <a:pt x="152400" y="0"/>
                </a:cubicBezTo>
                <a:close/>
              </a:path>
            </a:pathLst>
          </a:custGeom>
          <a:solidFill>
            <a:srgbClr val="64748B"/>
          </a:solidFill>
          <a:ln/>
          <a:effectLst>
            <a:outerShdw blurRad="76200" dist="50800" dir="5400000" algn="bl" rotWithShape="0">
              <a:srgbClr val="000000">
                <a:alpha val="10196"/>
              </a:srgbClr>
            </a:outerShdw>
          </a:effectLst>
        </p:spPr>
        <p:txBody>
          <a:bodyPr/>
          <a:lstStyle/>
          <a:p>
            <a:endParaRPr lang="zh-CN" altLang="en-US"/>
          </a:p>
        </p:txBody>
      </p:sp>
      <p:sp>
        <p:nvSpPr>
          <p:cNvPr id="14" name="Shape 12"/>
          <p:cNvSpPr/>
          <p:nvPr/>
        </p:nvSpPr>
        <p:spPr>
          <a:xfrm>
            <a:off x="11025698" y="1955806"/>
            <a:ext cx="342900" cy="304800"/>
          </a:xfrm>
          <a:custGeom>
            <a:avLst/>
            <a:gdLst/>
            <a:ahLst/>
            <a:cxnLst/>
            <a:rect l="l" t="t" r="r" b="b"/>
            <a:pathLst>
              <a:path w="342900" h="304800">
                <a:moveTo>
                  <a:pt x="214789" y="714"/>
                </a:moveTo>
                <a:cubicBezTo>
                  <a:pt x="204668" y="-2203"/>
                  <a:pt x="194131" y="3691"/>
                  <a:pt x="191214" y="13811"/>
                </a:cubicBezTo>
                <a:lnTo>
                  <a:pt x="115014" y="280511"/>
                </a:lnTo>
                <a:cubicBezTo>
                  <a:pt x="112097" y="290632"/>
                  <a:pt x="117991" y="301169"/>
                  <a:pt x="128111" y="304086"/>
                </a:cubicBezTo>
                <a:cubicBezTo>
                  <a:pt x="138232" y="307003"/>
                  <a:pt x="148769" y="301109"/>
                  <a:pt x="151686" y="290989"/>
                </a:cubicBezTo>
                <a:lnTo>
                  <a:pt x="227886" y="24289"/>
                </a:lnTo>
                <a:cubicBezTo>
                  <a:pt x="230803" y="14168"/>
                  <a:pt x="224909" y="3631"/>
                  <a:pt x="214789" y="714"/>
                </a:cubicBezTo>
                <a:close/>
                <a:moveTo>
                  <a:pt x="253246" y="81736"/>
                </a:moveTo>
                <a:cubicBezTo>
                  <a:pt x="245805" y="89178"/>
                  <a:pt x="245805" y="101263"/>
                  <a:pt x="253246" y="108704"/>
                </a:cubicBezTo>
                <a:lnTo>
                  <a:pt x="296942" y="152400"/>
                </a:lnTo>
                <a:lnTo>
                  <a:pt x="253246" y="196096"/>
                </a:lnTo>
                <a:cubicBezTo>
                  <a:pt x="245805" y="203537"/>
                  <a:pt x="245805" y="215622"/>
                  <a:pt x="253246" y="223064"/>
                </a:cubicBezTo>
                <a:cubicBezTo>
                  <a:pt x="260687" y="230505"/>
                  <a:pt x="272772" y="230505"/>
                  <a:pt x="280214" y="223064"/>
                </a:cubicBezTo>
                <a:lnTo>
                  <a:pt x="337364" y="165914"/>
                </a:lnTo>
                <a:cubicBezTo>
                  <a:pt x="344805" y="158472"/>
                  <a:pt x="344805" y="146387"/>
                  <a:pt x="337364" y="138946"/>
                </a:cubicBezTo>
                <a:lnTo>
                  <a:pt x="280214" y="81796"/>
                </a:lnTo>
                <a:cubicBezTo>
                  <a:pt x="272772" y="74355"/>
                  <a:pt x="260687" y="74355"/>
                  <a:pt x="253246" y="81796"/>
                </a:cubicBezTo>
                <a:close/>
                <a:moveTo>
                  <a:pt x="89714" y="81736"/>
                </a:moveTo>
                <a:cubicBezTo>
                  <a:pt x="82272" y="74295"/>
                  <a:pt x="70187" y="74295"/>
                  <a:pt x="62746" y="81736"/>
                </a:cubicBezTo>
                <a:lnTo>
                  <a:pt x="5596" y="138886"/>
                </a:lnTo>
                <a:cubicBezTo>
                  <a:pt x="-1845" y="146328"/>
                  <a:pt x="-1845" y="158413"/>
                  <a:pt x="5596" y="165854"/>
                </a:cubicBezTo>
                <a:lnTo>
                  <a:pt x="62746" y="223004"/>
                </a:lnTo>
                <a:cubicBezTo>
                  <a:pt x="70187" y="230445"/>
                  <a:pt x="82272" y="230445"/>
                  <a:pt x="89714" y="223004"/>
                </a:cubicBezTo>
                <a:cubicBezTo>
                  <a:pt x="97155" y="215563"/>
                  <a:pt x="97155" y="203478"/>
                  <a:pt x="89714" y="196036"/>
                </a:cubicBezTo>
                <a:lnTo>
                  <a:pt x="46018" y="152400"/>
                </a:lnTo>
                <a:lnTo>
                  <a:pt x="89654" y="108704"/>
                </a:lnTo>
                <a:cubicBezTo>
                  <a:pt x="97095" y="101263"/>
                  <a:pt x="97095" y="89178"/>
                  <a:pt x="89654" y="81736"/>
                </a:cubicBezTo>
                <a:close/>
              </a:path>
            </a:pathLst>
          </a:custGeom>
          <a:solidFill>
            <a:srgbClr val="FFFFFF"/>
          </a:solidFill>
          <a:ln/>
        </p:spPr>
        <p:txBody>
          <a:bodyPr/>
          <a:lstStyle/>
          <a:p>
            <a:endParaRPr lang="zh-CN" altLang="en-US"/>
          </a:p>
        </p:txBody>
      </p:sp>
      <p:sp>
        <p:nvSpPr>
          <p:cNvPr id="15" name="Text 13"/>
          <p:cNvSpPr/>
          <p:nvPr/>
        </p:nvSpPr>
        <p:spPr>
          <a:xfrm>
            <a:off x="11540048" y="1930406"/>
            <a:ext cx="1257300" cy="355600"/>
          </a:xfrm>
          <a:prstGeom prst="rect">
            <a:avLst/>
          </a:prstGeom>
          <a:noFill/>
          <a:ln/>
        </p:spPr>
        <p:txBody>
          <a:bodyPr wrap="square" lIns="0" tIns="0" rIns="0" bIns="0" rtlCol="0" anchor="ctr"/>
          <a:lstStyle/>
          <a:p>
            <a:pPr>
              <a:lnSpc>
                <a:spcPct val="130000"/>
              </a:lnSpc>
            </a:pPr>
            <a:r>
              <a:rPr lang="en-US" sz="1800" b="1" dirty="0">
                <a:solidFill>
                  <a:srgbClr val="FFFFFF"/>
                </a:solidFill>
                <a:latin typeface="MiSans" pitchFamily="34" charset="0"/>
                <a:ea typeface="MiSans" pitchFamily="34" charset="-122"/>
                <a:cs typeface="MiSans" pitchFamily="34" charset="-120"/>
              </a:rPr>
              <a:t>语言流行度</a:t>
            </a:r>
            <a:endParaRPr lang="en-US" sz="1600" dirty="0"/>
          </a:p>
        </p:txBody>
      </p:sp>
      <p:sp>
        <p:nvSpPr>
          <p:cNvPr id="16" name="Text 14"/>
          <p:cNvSpPr/>
          <p:nvPr/>
        </p:nvSpPr>
        <p:spPr>
          <a:xfrm>
            <a:off x="11006648" y="2387606"/>
            <a:ext cx="4635500" cy="660400"/>
          </a:xfrm>
          <a:prstGeom prst="rect">
            <a:avLst/>
          </a:prstGeom>
          <a:noFill/>
          <a:ln/>
        </p:spPr>
        <p:txBody>
          <a:bodyPr wrap="square" lIns="0" tIns="0" rIns="0" bIns="0" rtlCol="0" anchor="ctr"/>
          <a:lstStyle/>
          <a:p>
            <a:pPr>
              <a:lnSpc>
                <a:spcPct val="140000"/>
              </a:lnSpc>
            </a:pPr>
            <a:r>
              <a:rPr lang="en-US" sz="1600" dirty="0">
                <a:solidFill>
                  <a:srgbClr val="FFFFFF">
                    <a:alpha val="90000"/>
                  </a:srgbClr>
                </a:solidFill>
                <a:latin typeface="MiSans" pitchFamily="34" charset="0"/>
                <a:ea typeface="MiSans" pitchFamily="34" charset="-122"/>
                <a:cs typeface="MiSans" pitchFamily="34" charset="-120"/>
              </a:rPr>
              <a:t>编程语言流行度变化趋势,框架生态健康度评估,工具链完整性分析。</a:t>
            </a:r>
            <a:endParaRPr lang="en-US" sz="1600" dirty="0"/>
          </a:p>
        </p:txBody>
      </p:sp>
      <p:sp>
        <p:nvSpPr>
          <p:cNvPr id="62" name="Shape 59"/>
          <p:cNvSpPr/>
          <p:nvPr/>
        </p:nvSpPr>
        <p:spPr>
          <a:xfrm>
            <a:off x="533400" y="7264406"/>
            <a:ext cx="4953000" cy="965200"/>
          </a:xfrm>
          <a:custGeom>
            <a:avLst/>
            <a:gdLst/>
            <a:ahLst/>
            <a:cxnLst/>
            <a:rect l="l" t="t" r="r" b="b"/>
            <a:pathLst>
              <a:path w="4953000" h="965200">
                <a:moveTo>
                  <a:pt x="50800" y="0"/>
                </a:moveTo>
                <a:lnTo>
                  <a:pt x="4800605" y="0"/>
                </a:lnTo>
                <a:cubicBezTo>
                  <a:pt x="4884714" y="0"/>
                  <a:pt x="4953000" y="68286"/>
                  <a:pt x="4953000" y="152395"/>
                </a:cubicBezTo>
                <a:lnTo>
                  <a:pt x="4953000" y="812805"/>
                </a:lnTo>
                <a:cubicBezTo>
                  <a:pt x="4953000" y="896914"/>
                  <a:pt x="4884714" y="965200"/>
                  <a:pt x="4800605" y="965200"/>
                </a:cubicBezTo>
                <a:lnTo>
                  <a:pt x="50800" y="965200"/>
                </a:lnTo>
                <a:cubicBezTo>
                  <a:pt x="22744" y="965200"/>
                  <a:pt x="0" y="942456"/>
                  <a:pt x="0" y="914400"/>
                </a:cubicBezTo>
                <a:lnTo>
                  <a:pt x="0" y="50800"/>
                </a:lnTo>
                <a:cubicBezTo>
                  <a:pt x="0" y="22763"/>
                  <a:pt x="22763" y="0"/>
                  <a:pt x="50800" y="0"/>
                </a:cubicBezTo>
                <a:close/>
              </a:path>
            </a:pathLst>
          </a:custGeom>
          <a:solidFill>
            <a:srgbClr val="F8FAFC"/>
          </a:solidFill>
          <a:ln/>
        </p:spPr>
        <p:txBody>
          <a:bodyPr/>
          <a:lstStyle/>
          <a:p>
            <a:endParaRPr lang="zh-CN" altLang="en-US"/>
          </a:p>
        </p:txBody>
      </p:sp>
      <p:sp>
        <p:nvSpPr>
          <p:cNvPr id="63" name="Shape 60"/>
          <p:cNvSpPr/>
          <p:nvPr/>
        </p:nvSpPr>
        <p:spPr>
          <a:xfrm>
            <a:off x="533400" y="7264406"/>
            <a:ext cx="50800" cy="965200"/>
          </a:xfrm>
          <a:custGeom>
            <a:avLst/>
            <a:gdLst/>
            <a:ahLst/>
            <a:cxnLst/>
            <a:rect l="l" t="t" r="r" b="b"/>
            <a:pathLst>
              <a:path w="50800" h="965200">
                <a:moveTo>
                  <a:pt x="50800" y="0"/>
                </a:moveTo>
                <a:lnTo>
                  <a:pt x="50800" y="0"/>
                </a:lnTo>
                <a:lnTo>
                  <a:pt x="50800" y="965200"/>
                </a:lnTo>
                <a:lnTo>
                  <a:pt x="50800" y="965200"/>
                </a:lnTo>
                <a:cubicBezTo>
                  <a:pt x="22763" y="965200"/>
                  <a:pt x="0" y="942437"/>
                  <a:pt x="0" y="914400"/>
                </a:cubicBezTo>
                <a:lnTo>
                  <a:pt x="0" y="50800"/>
                </a:lnTo>
                <a:cubicBezTo>
                  <a:pt x="0" y="22763"/>
                  <a:pt x="22763" y="0"/>
                  <a:pt x="50800" y="0"/>
                </a:cubicBezTo>
                <a:close/>
              </a:path>
            </a:pathLst>
          </a:custGeom>
          <a:solidFill>
            <a:srgbClr val="2563EB"/>
          </a:solidFill>
          <a:ln/>
        </p:spPr>
        <p:txBody>
          <a:bodyPr/>
          <a:lstStyle/>
          <a:p>
            <a:endParaRPr lang="zh-CN" altLang="en-US"/>
          </a:p>
        </p:txBody>
      </p:sp>
      <p:sp>
        <p:nvSpPr>
          <p:cNvPr id="64" name="Text 61"/>
          <p:cNvSpPr/>
          <p:nvPr/>
        </p:nvSpPr>
        <p:spPr>
          <a:xfrm>
            <a:off x="711200" y="7416806"/>
            <a:ext cx="4724400" cy="304800"/>
          </a:xfrm>
          <a:prstGeom prst="rect">
            <a:avLst/>
          </a:prstGeom>
          <a:noFill/>
          <a:ln/>
        </p:spPr>
        <p:txBody>
          <a:bodyPr wrap="square" lIns="0" tIns="0" rIns="0" bIns="0" rtlCol="0" anchor="ctr"/>
          <a:lstStyle/>
          <a:p>
            <a:pPr>
              <a:lnSpc>
                <a:spcPct val="130000"/>
              </a:lnSpc>
            </a:pPr>
            <a:r>
              <a:rPr lang="en-US" sz="1600" b="1" dirty="0">
                <a:solidFill>
                  <a:srgbClr val="1E293B"/>
                </a:solidFill>
                <a:latin typeface="MiSans" pitchFamily="34" charset="0"/>
                <a:ea typeface="MiSans" pitchFamily="34" charset="-122"/>
                <a:cs typeface="MiSans" pitchFamily="34" charset="-120"/>
              </a:rPr>
              <a:t>数据来源</a:t>
            </a:r>
            <a:endParaRPr lang="en-US" sz="1600" dirty="0"/>
          </a:p>
        </p:txBody>
      </p:sp>
      <p:sp>
        <p:nvSpPr>
          <p:cNvPr id="65" name="Text 62"/>
          <p:cNvSpPr/>
          <p:nvPr/>
        </p:nvSpPr>
        <p:spPr>
          <a:xfrm>
            <a:off x="711200" y="7772406"/>
            <a:ext cx="4724400" cy="304800"/>
          </a:xfrm>
          <a:prstGeom prst="rect">
            <a:avLst/>
          </a:prstGeom>
          <a:noFill/>
          <a:ln/>
        </p:spPr>
        <p:txBody>
          <a:bodyPr wrap="square" lIns="0" tIns="0" rIns="0" bIns="0" rtlCol="0" anchor="ctr"/>
          <a:lstStyle/>
          <a:p>
            <a:pPr>
              <a:lnSpc>
                <a:spcPct val="130000"/>
              </a:lnSpc>
            </a:pPr>
            <a:r>
              <a:rPr lang="en-US" sz="1600" dirty="0">
                <a:solidFill>
                  <a:srgbClr val="64748B"/>
                </a:solidFill>
                <a:latin typeface="MiSans" pitchFamily="34" charset="0"/>
                <a:ea typeface="MiSans" pitchFamily="34" charset="-122"/>
                <a:cs typeface="MiSans" pitchFamily="34" charset="-120"/>
              </a:rPr>
              <a:t>GitHub API, 实时获取项目数据</a:t>
            </a:r>
            <a:endParaRPr lang="en-US" sz="1600" dirty="0"/>
          </a:p>
        </p:txBody>
      </p:sp>
      <p:sp>
        <p:nvSpPr>
          <p:cNvPr id="66" name="Shape 63"/>
          <p:cNvSpPr/>
          <p:nvPr/>
        </p:nvSpPr>
        <p:spPr>
          <a:xfrm>
            <a:off x="5664200" y="7264406"/>
            <a:ext cx="4953000" cy="965200"/>
          </a:xfrm>
          <a:custGeom>
            <a:avLst/>
            <a:gdLst/>
            <a:ahLst/>
            <a:cxnLst/>
            <a:rect l="l" t="t" r="r" b="b"/>
            <a:pathLst>
              <a:path w="4953000" h="965200">
                <a:moveTo>
                  <a:pt x="50800" y="0"/>
                </a:moveTo>
                <a:lnTo>
                  <a:pt x="4800605" y="0"/>
                </a:lnTo>
                <a:cubicBezTo>
                  <a:pt x="4884714" y="0"/>
                  <a:pt x="4953000" y="68286"/>
                  <a:pt x="4953000" y="152395"/>
                </a:cubicBezTo>
                <a:lnTo>
                  <a:pt x="4953000" y="812805"/>
                </a:lnTo>
                <a:cubicBezTo>
                  <a:pt x="4953000" y="896914"/>
                  <a:pt x="4884714" y="965200"/>
                  <a:pt x="4800605" y="965200"/>
                </a:cubicBezTo>
                <a:lnTo>
                  <a:pt x="50800" y="965200"/>
                </a:lnTo>
                <a:cubicBezTo>
                  <a:pt x="22744" y="965200"/>
                  <a:pt x="0" y="942456"/>
                  <a:pt x="0" y="914400"/>
                </a:cubicBezTo>
                <a:lnTo>
                  <a:pt x="0" y="50800"/>
                </a:lnTo>
                <a:cubicBezTo>
                  <a:pt x="0" y="22763"/>
                  <a:pt x="22763" y="0"/>
                  <a:pt x="50800" y="0"/>
                </a:cubicBezTo>
                <a:close/>
              </a:path>
            </a:pathLst>
          </a:custGeom>
          <a:solidFill>
            <a:srgbClr val="F8FAFC"/>
          </a:solidFill>
          <a:ln/>
        </p:spPr>
        <p:txBody>
          <a:bodyPr/>
          <a:lstStyle/>
          <a:p>
            <a:endParaRPr lang="zh-CN" altLang="en-US"/>
          </a:p>
        </p:txBody>
      </p:sp>
      <p:sp>
        <p:nvSpPr>
          <p:cNvPr id="67" name="Shape 64"/>
          <p:cNvSpPr/>
          <p:nvPr/>
        </p:nvSpPr>
        <p:spPr>
          <a:xfrm>
            <a:off x="5664200" y="7264406"/>
            <a:ext cx="50800" cy="965200"/>
          </a:xfrm>
          <a:custGeom>
            <a:avLst/>
            <a:gdLst/>
            <a:ahLst/>
            <a:cxnLst/>
            <a:rect l="l" t="t" r="r" b="b"/>
            <a:pathLst>
              <a:path w="50800" h="965200">
                <a:moveTo>
                  <a:pt x="50800" y="0"/>
                </a:moveTo>
                <a:lnTo>
                  <a:pt x="50800" y="0"/>
                </a:lnTo>
                <a:lnTo>
                  <a:pt x="50800" y="965200"/>
                </a:lnTo>
                <a:lnTo>
                  <a:pt x="50800" y="965200"/>
                </a:lnTo>
                <a:cubicBezTo>
                  <a:pt x="22763" y="965200"/>
                  <a:pt x="0" y="942437"/>
                  <a:pt x="0" y="914400"/>
                </a:cubicBezTo>
                <a:lnTo>
                  <a:pt x="0" y="50800"/>
                </a:lnTo>
                <a:cubicBezTo>
                  <a:pt x="0" y="22763"/>
                  <a:pt x="22763" y="0"/>
                  <a:pt x="50800" y="0"/>
                </a:cubicBezTo>
                <a:close/>
              </a:path>
            </a:pathLst>
          </a:custGeom>
          <a:solidFill>
            <a:srgbClr val="0EA5E9"/>
          </a:solidFill>
          <a:ln/>
        </p:spPr>
        <p:txBody>
          <a:bodyPr/>
          <a:lstStyle/>
          <a:p>
            <a:endParaRPr lang="zh-CN" altLang="en-US"/>
          </a:p>
        </p:txBody>
      </p:sp>
      <p:sp>
        <p:nvSpPr>
          <p:cNvPr id="68" name="Text 65"/>
          <p:cNvSpPr/>
          <p:nvPr/>
        </p:nvSpPr>
        <p:spPr>
          <a:xfrm>
            <a:off x="5842000" y="7416806"/>
            <a:ext cx="4724400" cy="304800"/>
          </a:xfrm>
          <a:prstGeom prst="rect">
            <a:avLst/>
          </a:prstGeom>
          <a:noFill/>
          <a:ln/>
        </p:spPr>
        <p:txBody>
          <a:bodyPr wrap="square" lIns="0" tIns="0" rIns="0" bIns="0" rtlCol="0" anchor="ctr"/>
          <a:lstStyle/>
          <a:p>
            <a:pPr>
              <a:lnSpc>
                <a:spcPct val="130000"/>
              </a:lnSpc>
            </a:pPr>
            <a:r>
              <a:rPr lang="en-US" sz="1600" b="1" dirty="0">
                <a:solidFill>
                  <a:srgbClr val="1E293B"/>
                </a:solidFill>
                <a:latin typeface="MiSans" pitchFamily="34" charset="0"/>
                <a:ea typeface="MiSans" pitchFamily="34" charset="-122"/>
                <a:cs typeface="MiSans" pitchFamily="34" charset="-120"/>
              </a:rPr>
              <a:t>更新频率</a:t>
            </a:r>
            <a:endParaRPr lang="en-US" sz="1600" dirty="0"/>
          </a:p>
        </p:txBody>
      </p:sp>
      <p:sp>
        <p:nvSpPr>
          <p:cNvPr id="69" name="Text 66"/>
          <p:cNvSpPr/>
          <p:nvPr/>
        </p:nvSpPr>
        <p:spPr>
          <a:xfrm>
            <a:off x="5842000" y="7772406"/>
            <a:ext cx="4724400" cy="304800"/>
          </a:xfrm>
          <a:prstGeom prst="rect">
            <a:avLst/>
          </a:prstGeom>
          <a:noFill/>
          <a:ln/>
        </p:spPr>
        <p:txBody>
          <a:bodyPr wrap="square" lIns="0" tIns="0" rIns="0" bIns="0" rtlCol="0" anchor="ctr"/>
          <a:lstStyle/>
          <a:p>
            <a:pPr>
              <a:lnSpc>
                <a:spcPct val="130000"/>
              </a:lnSpc>
            </a:pPr>
            <a:r>
              <a:rPr lang="en-US" sz="1600" dirty="0">
                <a:solidFill>
                  <a:srgbClr val="64748B"/>
                </a:solidFill>
                <a:latin typeface="MiSans" pitchFamily="34" charset="0"/>
                <a:ea typeface="MiSans" pitchFamily="34" charset="-122"/>
                <a:cs typeface="MiSans" pitchFamily="34" charset="-120"/>
              </a:rPr>
              <a:t>每周自动更新, 确保数据实时性</a:t>
            </a:r>
            <a:endParaRPr lang="en-US" sz="1600" dirty="0"/>
          </a:p>
        </p:txBody>
      </p:sp>
      <p:sp>
        <p:nvSpPr>
          <p:cNvPr id="70" name="Shape 67"/>
          <p:cNvSpPr/>
          <p:nvPr/>
        </p:nvSpPr>
        <p:spPr>
          <a:xfrm>
            <a:off x="10795001" y="7264406"/>
            <a:ext cx="4953000" cy="965200"/>
          </a:xfrm>
          <a:custGeom>
            <a:avLst/>
            <a:gdLst/>
            <a:ahLst/>
            <a:cxnLst/>
            <a:rect l="l" t="t" r="r" b="b"/>
            <a:pathLst>
              <a:path w="4953000" h="965200">
                <a:moveTo>
                  <a:pt x="50800" y="0"/>
                </a:moveTo>
                <a:lnTo>
                  <a:pt x="4800605" y="0"/>
                </a:lnTo>
                <a:cubicBezTo>
                  <a:pt x="4884714" y="0"/>
                  <a:pt x="4953000" y="68286"/>
                  <a:pt x="4953000" y="152395"/>
                </a:cubicBezTo>
                <a:lnTo>
                  <a:pt x="4953000" y="812805"/>
                </a:lnTo>
                <a:cubicBezTo>
                  <a:pt x="4953000" y="896914"/>
                  <a:pt x="4884714" y="965200"/>
                  <a:pt x="4800605" y="965200"/>
                </a:cubicBezTo>
                <a:lnTo>
                  <a:pt x="50800" y="965200"/>
                </a:lnTo>
                <a:cubicBezTo>
                  <a:pt x="22744" y="965200"/>
                  <a:pt x="0" y="942456"/>
                  <a:pt x="0" y="914400"/>
                </a:cubicBezTo>
                <a:lnTo>
                  <a:pt x="0" y="50800"/>
                </a:lnTo>
                <a:cubicBezTo>
                  <a:pt x="0" y="22763"/>
                  <a:pt x="22763" y="0"/>
                  <a:pt x="50800" y="0"/>
                </a:cubicBezTo>
                <a:close/>
              </a:path>
            </a:pathLst>
          </a:custGeom>
          <a:solidFill>
            <a:srgbClr val="F8FAFC"/>
          </a:solidFill>
          <a:ln/>
        </p:spPr>
        <p:txBody>
          <a:bodyPr/>
          <a:lstStyle/>
          <a:p>
            <a:endParaRPr lang="zh-CN" altLang="en-US"/>
          </a:p>
        </p:txBody>
      </p:sp>
      <p:sp>
        <p:nvSpPr>
          <p:cNvPr id="71" name="Shape 68"/>
          <p:cNvSpPr/>
          <p:nvPr/>
        </p:nvSpPr>
        <p:spPr>
          <a:xfrm>
            <a:off x="10795001" y="7264406"/>
            <a:ext cx="50800" cy="965200"/>
          </a:xfrm>
          <a:custGeom>
            <a:avLst/>
            <a:gdLst/>
            <a:ahLst/>
            <a:cxnLst/>
            <a:rect l="l" t="t" r="r" b="b"/>
            <a:pathLst>
              <a:path w="50800" h="965200">
                <a:moveTo>
                  <a:pt x="50800" y="0"/>
                </a:moveTo>
                <a:lnTo>
                  <a:pt x="50800" y="0"/>
                </a:lnTo>
                <a:lnTo>
                  <a:pt x="50800" y="965200"/>
                </a:lnTo>
                <a:lnTo>
                  <a:pt x="50800" y="965200"/>
                </a:lnTo>
                <a:cubicBezTo>
                  <a:pt x="22763" y="965200"/>
                  <a:pt x="0" y="942437"/>
                  <a:pt x="0" y="914400"/>
                </a:cubicBezTo>
                <a:lnTo>
                  <a:pt x="0" y="50800"/>
                </a:lnTo>
                <a:cubicBezTo>
                  <a:pt x="0" y="22763"/>
                  <a:pt x="22763" y="0"/>
                  <a:pt x="50800" y="0"/>
                </a:cubicBezTo>
                <a:close/>
              </a:path>
            </a:pathLst>
          </a:custGeom>
          <a:solidFill>
            <a:srgbClr val="64748B"/>
          </a:solidFill>
          <a:ln/>
        </p:spPr>
        <p:txBody>
          <a:bodyPr/>
          <a:lstStyle/>
          <a:p>
            <a:endParaRPr lang="zh-CN" altLang="en-US"/>
          </a:p>
        </p:txBody>
      </p:sp>
      <p:sp>
        <p:nvSpPr>
          <p:cNvPr id="72" name="Text 69"/>
          <p:cNvSpPr/>
          <p:nvPr/>
        </p:nvSpPr>
        <p:spPr>
          <a:xfrm>
            <a:off x="10972801" y="7416806"/>
            <a:ext cx="4724400" cy="304800"/>
          </a:xfrm>
          <a:prstGeom prst="rect">
            <a:avLst/>
          </a:prstGeom>
          <a:noFill/>
          <a:ln/>
        </p:spPr>
        <p:txBody>
          <a:bodyPr wrap="square" lIns="0" tIns="0" rIns="0" bIns="0" rtlCol="0" anchor="ctr"/>
          <a:lstStyle/>
          <a:p>
            <a:pPr>
              <a:lnSpc>
                <a:spcPct val="130000"/>
              </a:lnSpc>
            </a:pPr>
            <a:r>
              <a:rPr lang="en-US" sz="1600" b="1" dirty="0">
                <a:solidFill>
                  <a:srgbClr val="1E293B"/>
                </a:solidFill>
                <a:latin typeface="MiSans" pitchFamily="34" charset="0"/>
                <a:ea typeface="MiSans" pitchFamily="34" charset="-122"/>
                <a:cs typeface="MiSans" pitchFamily="34" charset="-120"/>
              </a:rPr>
              <a:t>分析维度</a:t>
            </a:r>
            <a:endParaRPr lang="en-US" sz="1600" dirty="0"/>
          </a:p>
        </p:txBody>
      </p:sp>
      <p:sp>
        <p:nvSpPr>
          <p:cNvPr id="73" name="Text 70"/>
          <p:cNvSpPr/>
          <p:nvPr/>
        </p:nvSpPr>
        <p:spPr>
          <a:xfrm>
            <a:off x="10972801" y="7772406"/>
            <a:ext cx="4724400" cy="304800"/>
          </a:xfrm>
          <a:prstGeom prst="rect">
            <a:avLst/>
          </a:prstGeom>
          <a:noFill/>
          <a:ln/>
        </p:spPr>
        <p:txBody>
          <a:bodyPr wrap="square" lIns="0" tIns="0" rIns="0" bIns="0" rtlCol="0" anchor="ctr"/>
          <a:lstStyle/>
          <a:p>
            <a:pPr>
              <a:lnSpc>
                <a:spcPct val="130000"/>
              </a:lnSpc>
            </a:pPr>
            <a:r>
              <a:rPr lang="en-US" sz="1600" dirty="0">
                <a:solidFill>
                  <a:srgbClr val="64748B"/>
                </a:solidFill>
                <a:latin typeface="MiSans" pitchFamily="34" charset="0"/>
                <a:ea typeface="MiSans" pitchFamily="34" charset="-122"/>
                <a:cs typeface="MiSans" pitchFamily="34" charset="-120"/>
              </a:rPr>
              <a:t>时间/地区/生态多维度分析</a:t>
            </a:r>
            <a:endParaRPr lang="en-US" sz="1600" dirty="0"/>
          </a:p>
        </p:txBody>
      </p:sp>
      <p:pic>
        <p:nvPicPr>
          <p:cNvPr id="74" name="图片 73">
            <a:extLst>
              <a:ext uri="{FF2B5EF4-FFF2-40B4-BE49-F238E27FC236}">
                <a16:creationId xmlns:a16="http://schemas.microsoft.com/office/drawing/2014/main" id="{0325992F-1B39-54AD-53ED-8DA34E4CA85C}"/>
              </a:ext>
            </a:extLst>
          </p:cNvPr>
          <p:cNvPicPr>
            <a:picLocks noChangeAspect="1"/>
          </p:cNvPicPr>
          <p:nvPr/>
        </p:nvPicPr>
        <p:blipFill>
          <a:blip r:embed="rId3"/>
          <a:stretch>
            <a:fillRect/>
          </a:stretch>
        </p:blipFill>
        <p:spPr>
          <a:xfrm>
            <a:off x="508000" y="3492505"/>
            <a:ext cx="4973644" cy="3438065"/>
          </a:xfrm>
          <a:prstGeom prst="rect">
            <a:avLst/>
          </a:prstGeom>
        </p:spPr>
      </p:pic>
      <p:pic>
        <p:nvPicPr>
          <p:cNvPr id="18" name="图片 17">
            <a:extLst>
              <a:ext uri="{FF2B5EF4-FFF2-40B4-BE49-F238E27FC236}">
                <a16:creationId xmlns:a16="http://schemas.microsoft.com/office/drawing/2014/main" id="{99A0E0D5-7E77-EBEE-6FE5-AD2847015760}"/>
              </a:ext>
            </a:extLst>
          </p:cNvPr>
          <p:cNvPicPr>
            <a:picLocks noChangeAspect="1"/>
          </p:cNvPicPr>
          <p:nvPr/>
        </p:nvPicPr>
        <p:blipFill>
          <a:blip r:embed="rId4"/>
          <a:srcRect l="23125" b="18942"/>
          <a:stretch>
            <a:fillRect/>
          </a:stretch>
        </p:blipFill>
        <p:spPr>
          <a:xfrm>
            <a:off x="5676900" y="3454406"/>
            <a:ext cx="4940300" cy="3565923"/>
          </a:xfrm>
          <a:prstGeom prst="rect">
            <a:avLst/>
          </a:prstGeom>
        </p:spPr>
      </p:pic>
      <p:pic>
        <p:nvPicPr>
          <p:cNvPr id="21" name="图片 20">
            <a:extLst>
              <a:ext uri="{FF2B5EF4-FFF2-40B4-BE49-F238E27FC236}">
                <a16:creationId xmlns:a16="http://schemas.microsoft.com/office/drawing/2014/main" id="{1171E055-81C5-16F9-57AE-D35BD70DA5C9}"/>
              </a:ext>
            </a:extLst>
          </p:cNvPr>
          <p:cNvPicPr>
            <a:picLocks noChangeAspect="1"/>
          </p:cNvPicPr>
          <p:nvPr/>
        </p:nvPicPr>
        <p:blipFill>
          <a:blip r:embed="rId5"/>
          <a:srcRect l="28259" t="30702" r="15759" b="43520"/>
          <a:stretch>
            <a:fillRect/>
          </a:stretch>
        </p:blipFill>
        <p:spPr>
          <a:xfrm>
            <a:off x="10972801" y="3787389"/>
            <a:ext cx="4336766" cy="1279664"/>
          </a:xfrm>
          <a:prstGeom prst="rect">
            <a:avLst/>
          </a:prstGeom>
        </p:spPr>
      </p:pic>
      <p:pic>
        <p:nvPicPr>
          <p:cNvPr id="22" name="图片 21">
            <a:extLst>
              <a:ext uri="{FF2B5EF4-FFF2-40B4-BE49-F238E27FC236}">
                <a16:creationId xmlns:a16="http://schemas.microsoft.com/office/drawing/2014/main" id="{C0C3895B-224F-C70F-7FAB-B38F717156BE}"/>
              </a:ext>
            </a:extLst>
          </p:cNvPr>
          <p:cNvPicPr>
            <a:picLocks noChangeAspect="1"/>
          </p:cNvPicPr>
          <p:nvPr/>
        </p:nvPicPr>
        <p:blipFill>
          <a:blip r:embed="rId6"/>
          <a:srcRect l="26117" t="15643" r="11293" b="44126"/>
          <a:stretch>
            <a:fillRect/>
          </a:stretch>
        </p:blipFill>
        <p:spPr>
          <a:xfrm>
            <a:off x="10741002" y="5061740"/>
            <a:ext cx="5006999" cy="1958589"/>
          </a:xfrm>
          <a:prstGeom prst="rect">
            <a:avLst/>
          </a:prstGeom>
        </p:spPr>
      </p:pic>
    </p:spTree>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name="Slide 9">
    <p:bg>
      <p:bgPr>
        <a:solidFill>
          <a:schemeClr val="bg1"/>
        </a:solidFill>
        <a:effectLst/>
      </p:bgPr>
    </p:bg>
    <p:spTree>
      <p:nvGrpSpPr>
        <p:cNvPr id="1" name=""/>
        <p:cNvGrpSpPr/>
        <p:nvPr/>
      </p:nvGrpSpPr>
      <p:grpSpPr>
        <a:xfrm>
          <a:off x="0" y="0"/>
          <a:ext cx="0" cy="0"/>
          <a:chOff x="0" y="0"/>
          <a:chExt cx="0" cy="0"/>
        </a:xfrm>
      </p:grpSpPr>
      <p:sp>
        <p:nvSpPr>
          <p:cNvPr id="2" name="Shape 0"/>
          <p:cNvSpPr/>
          <p:nvPr/>
        </p:nvSpPr>
        <p:spPr>
          <a:xfrm>
            <a:off x="508000" y="508000"/>
            <a:ext cx="101600" cy="406400"/>
          </a:xfrm>
          <a:custGeom>
            <a:avLst/>
            <a:gdLst/>
            <a:ahLst/>
            <a:cxnLst/>
            <a:rect l="l" t="t" r="r" b="b"/>
            <a:pathLst>
              <a:path w="101600" h="406400">
                <a:moveTo>
                  <a:pt x="0" y="0"/>
                </a:moveTo>
                <a:lnTo>
                  <a:pt x="101600" y="0"/>
                </a:lnTo>
                <a:lnTo>
                  <a:pt x="101600" y="406400"/>
                </a:lnTo>
                <a:lnTo>
                  <a:pt x="0" y="406400"/>
                </a:lnTo>
                <a:lnTo>
                  <a:pt x="0" y="0"/>
                </a:lnTo>
                <a:close/>
              </a:path>
            </a:pathLst>
          </a:custGeom>
          <a:solidFill>
            <a:srgbClr val="0EA5E9"/>
          </a:solidFill>
          <a:ln/>
        </p:spPr>
        <p:txBody>
          <a:bodyPr/>
          <a:lstStyle/>
          <a:p>
            <a:endParaRPr lang="zh-CN" altLang="en-US"/>
          </a:p>
        </p:txBody>
      </p:sp>
      <p:sp>
        <p:nvSpPr>
          <p:cNvPr id="3" name="Text 1"/>
          <p:cNvSpPr/>
          <p:nvPr/>
        </p:nvSpPr>
        <p:spPr>
          <a:xfrm>
            <a:off x="762000" y="558800"/>
            <a:ext cx="1993900" cy="304800"/>
          </a:xfrm>
          <a:prstGeom prst="rect">
            <a:avLst/>
          </a:prstGeom>
          <a:noFill/>
          <a:ln/>
        </p:spPr>
        <p:txBody>
          <a:bodyPr wrap="square" lIns="0" tIns="0" rIns="0" bIns="0" rtlCol="0" anchor="ctr"/>
          <a:lstStyle/>
          <a:p>
            <a:pPr>
              <a:lnSpc>
                <a:spcPct val="130000"/>
              </a:lnSpc>
            </a:pPr>
            <a:r>
              <a:rPr lang="en-US" sz="1600" b="1" kern="0" spc="80" dirty="0">
                <a:solidFill>
                  <a:srgbClr val="0EA5E9"/>
                </a:solidFill>
                <a:latin typeface="MiSans" pitchFamily="34" charset="0"/>
                <a:ea typeface="MiSans" pitchFamily="34" charset="-122"/>
                <a:cs typeface="MiSans" pitchFamily="34" charset="-120"/>
              </a:rPr>
              <a:t>CORE FEATURE ②</a:t>
            </a:r>
            <a:endParaRPr lang="en-US" sz="1600" dirty="0"/>
          </a:p>
        </p:txBody>
      </p:sp>
      <p:sp>
        <p:nvSpPr>
          <p:cNvPr id="4" name="Text 2"/>
          <p:cNvSpPr/>
          <p:nvPr/>
        </p:nvSpPr>
        <p:spPr>
          <a:xfrm>
            <a:off x="508000" y="1016000"/>
            <a:ext cx="15468600" cy="508000"/>
          </a:xfrm>
          <a:prstGeom prst="rect">
            <a:avLst/>
          </a:prstGeom>
          <a:noFill/>
          <a:ln/>
        </p:spPr>
        <p:txBody>
          <a:bodyPr wrap="square" lIns="0" tIns="0" rIns="0" bIns="0" rtlCol="0" anchor="ctr"/>
          <a:lstStyle/>
          <a:p>
            <a:pPr>
              <a:lnSpc>
                <a:spcPct val="90000"/>
              </a:lnSpc>
            </a:pPr>
            <a:r>
              <a:rPr lang="en-US" sz="3600" b="1" dirty="0">
                <a:solidFill>
                  <a:srgbClr val="1E293B"/>
                </a:solidFill>
                <a:latin typeface="MiSans" pitchFamily="34" charset="0"/>
                <a:ea typeface="MiSans" pitchFamily="34" charset="-122"/>
                <a:cs typeface="MiSans" pitchFamily="34" charset="-120"/>
              </a:rPr>
              <a:t>核心功能②: 市场价值验证</a:t>
            </a:r>
            <a:endParaRPr lang="en-US" sz="1600" dirty="0"/>
          </a:p>
        </p:txBody>
      </p:sp>
      <p:sp>
        <p:nvSpPr>
          <p:cNvPr id="5" name="Shape 3"/>
          <p:cNvSpPr/>
          <p:nvPr/>
        </p:nvSpPr>
        <p:spPr>
          <a:xfrm>
            <a:off x="508000" y="1727200"/>
            <a:ext cx="3657600" cy="1371600"/>
          </a:xfrm>
          <a:custGeom>
            <a:avLst/>
            <a:gdLst/>
            <a:ahLst/>
            <a:cxnLst/>
            <a:rect l="l" t="t" r="r" b="b"/>
            <a:pathLst>
              <a:path w="3657600" h="1371600">
                <a:moveTo>
                  <a:pt x="152398" y="0"/>
                </a:moveTo>
                <a:lnTo>
                  <a:pt x="3505202" y="0"/>
                </a:lnTo>
                <a:cubicBezTo>
                  <a:pt x="3589369" y="0"/>
                  <a:pt x="3657600" y="68231"/>
                  <a:pt x="3657600" y="152398"/>
                </a:cubicBezTo>
                <a:lnTo>
                  <a:pt x="3657600" y="1219202"/>
                </a:lnTo>
                <a:cubicBezTo>
                  <a:pt x="3657600" y="1303369"/>
                  <a:pt x="3589369" y="1371600"/>
                  <a:pt x="3505202" y="1371600"/>
                </a:cubicBezTo>
                <a:lnTo>
                  <a:pt x="152398" y="1371600"/>
                </a:lnTo>
                <a:cubicBezTo>
                  <a:pt x="68231" y="1371600"/>
                  <a:pt x="0" y="1303369"/>
                  <a:pt x="0" y="1219202"/>
                </a:cubicBezTo>
                <a:lnTo>
                  <a:pt x="0" y="152398"/>
                </a:lnTo>
                <a:cubicBezTo>
                  <a:pt x="0" y="68287"/>
                  <a:pt x="68287" y="0"/>
                  <a:pt x="152398" y="0"/>
                </a:cubicBezTo>
                <a:close/>
              </a:path>
            </a:pathLst>
          </a:custGeom>
          <a:solidFill>
            <a:srgbClr val="2563EB"/>
          </a:solidFill>
          <a:ln/>
          <a:effectLst>
            <a:outerShdw blurRad="76200" dist="50800" dir="5400000" algn="bl" rotWithShape="0">
              <a:srgbClr val="000000">
                <a:alpha val="10196"/>
              </a:srgbClr>
            </a:outerShdw>
          </a:effectLst>
        </p:spPr>
        <p:txBody>
          <a:bodyPr/>
          <a:lstStyle/>
          <a:p>
            <a:endParaRPr lang="zh-CN" altLang="en-US"/>
          </a:p>
        </p:txBody>
      </p:sp>
      <p:sp>
        <p:nvSpPr>
          <p:cNvPr id="6" name="Shape 4"/>
          <p:cNvSpPr/>
          <p:nvPr/>
        </p:nvSpPr>
        <p:spPr>
          <a:xfrm>
            <a:off x="2146300" y="1879600"/>
            <a:ext cx="381000" cy="304800"/>
          </a:xfrm>
          <a:custGeom>
            <a:avLst/>
            <a:gdLst/>
            <a:ahLst/>
            <a:cxnLst/>
            <a:rect l="l" t="t" r="r" b="b"/>
            <a:pathLst>
              <a:path w="381000" h="304800">
                <a:moveTo>
                  <a:pt x="190500" y="9525"/>
                </a:moveTo>
                <a:cubicBezTo>
                  <a:pt x="224670" y="9525"/>
                  <a:pt x="252413" y="37267"/>
                  <a:pt x="252413" y="71438"/>
                </a:cubicBezTo>
                <a:cubicBezTo>
                  <a:pt x="252413" y="105608"/>
                  <a:pt x="224670" y="133350"/>
                  <a:pt x="190500" y="133350"/>
                </a:cubicBezTo>
                <a:cubicBezTo>
                  <a:pt x="156330" y="133350"/>
                  <a:pt x="128588" y="105608"/>
                  <a:pt x="128588" y="71438"/>
                </a:cubicBezTo>
                <a:cubicBezTo>
                  <a:pt x="128588" y="37267"/>
                  <a:pt x="156330" y="9525"/>
                  <a:pt x="190500" y="9525"/>
                </a:cubicBezTo>
                <a:close/>
                <a:moveTo>
                  <a:pt x="57150" y="52388"/>
                </a:moveTo>
                <a:cubicBezTo>
                  <a:pt x="80806" y="52388"/>
                  <a:pt x="100013" y="71594"/>
                  <a:pt x="100013" y="95250"/>
                </a:cubicBezTo>
                <a:cubicBezTo>
                  <a:pt x="100013" y="118906"/>
                  <a:pt x="80806" y="138113"/>
                  <a:pt x="57150" y="138113"/>
                </a:cubicBezTo>
                <a:cubicBezTo>
                  <a:pt x="33494" y="138113"/>
                  <a:pt x="14288" y="118906"/>
                  <a:pt x="14288" y="95250"/>
                </a:cubicBezTo>
                <a:cubicBezTo>
                  <a:pt x="14288" y="71594"/>
                  <a:pt x="33494" y="52388"/>
                  <a:pt x="57150" y="52388"/>
                </a:cubicBezTo>
                <a:close/>
                <a:moveTo>
                  <a:pt x="0" y="247650"/>
                </a:moveTo>
                <a:cubicBezTo>
                  <a:pt x="0" y="205561"/>
                  <a:pt x="34111" y="171450"/>
                  <a:pt x="76200" y="171450"/>
                </a:cubicBezTo>
                <a:cubicBezTo>
                  <a:pt x="83820" y="171450"/>
                  <a:pt x="91202" y="172581"/>
                  <a:pt x="98167" y="174665"/>
                </a:cubicBezTo>
                <a:cubicBezTo>
                  <a:pt x="78581" y="196572"/>
                  <a:pt x="66675" y="225504"/>
                  <a:pt x="66675" y="257175"/>
                </a:cubicBezTo>
                <a:lnTo>
                  <a:pt x="66675" y="266700"/>
                </a:lnTo>
                <a:cubicBezTo>
                  <a:pt x="66675" y="273487"/>
                  <a:pt x="68104" y="279916"/>
                  <a:pt x="70664" y="285750"/>
                </a:cubicBezTo>
                <a:lnTo>
                  <a:pt x="19050" y="285750"/>
                </a:lnTo>
                <a:cubicBezTo>
                  <a:pt x="8513" y="285750"/>
                  <a:pt x="0" y="277237"/>
                  <a:pt x="0" y="266700"/>
                </a:cubicBezTo>
                <a:lnTo>
                  <a:pt x="0" y="247650"/>
                </a:lnTo>
                <a:close/>
                <a:moveTo>
                  <a:pt x="310336" y="285750"/>
                </a:moveTo>
                <a:cubicBezTo>
                  <a:pt x="312896" y="279916"/>
                  <a:pt x="314325" y="273487"/>
                  <a:pt x="314325" y="266700"/>
                </a:cubicBezTo>
                <a:lnTo>
                  <a:pt x="314325" y="257175"/>
                </a:lnTo>
                <a:cubicBezTo>
                  <a:pt x="314325" y="225504"/>
                  <a:pt x="302419" y="196572"/>
                  <a:pt x="282833" y="174665"/>
                </a:cubicBezTo>
                <a:cubicBezTo>
                  <a:pt x="289798" y="172581"/>
                  <a:pt x="297180" y="171450"/>
                  <a:pt x="304800" y="171450"/>
                </a:cubicBezTo>
                <a:cubicBezTo>
                  <a:pt x="346889" y="171450"/>
                  <a:pt x="381000" y="205561"/>
                  <a:pt x="381000" y="247650"/>
                </a:cubicBezTo>
                <a:lnTo>
                  <a:pt x="381000" y="266700"/>
                </a:lnTo>
                <a:cubicBezTo>
                  <a:pt x="381000" y="277237"/>
                  <a:pt x="372487" y="285750"/>
                  <a:pt x="361950" y="285750"/>
                </a:cubicBezTo>
                <a:lnTo>
                  <a:pt x="310336" y="285750"/>
                </a:lnTo>
                <a:close/>
                <a:moveTo>
                  <a:pt x="280987" y="95250"/>
                </a:moveTo>
                <a:cubicBezTo>
                  <a:pt x="280987" y="71594"/>
                  <a:pt x="300194" y="52388"/>
                  <a:pt x="323850" y="52388"/>
                </a:cubicBezTo>
                <a:cubicBezTo>
                  <a:pt x="347506" y="52388"/>
                  <a:pt x="366712" y="71594"/>
                  <a:pt x="366712" y="95250"/>
                </a:cubicBezTo>
                <a:cubicBezTo>
                  <a:pt x="366712" y="118906"/>
                  <a:pt x="347506" y="138113"/>
                  <a:pt x="323850" y="138113"/>
                </a:cubicBezTo>
                <a:cubicBezTo>
                  <a:pt x="300194" y="138113"/>
                  <a:pt x="280987" y="118906"/>
                  <a:pt x="280987" y="95250"/>
                </a:cubicBezTo>
                <a:close/>
                <a:moveTo>
                  <a:pt x="95250" y="257175"/>
                </a:moveTo>
                <a:cubicBezTo>
                  <a:pt x="95250" y="204549"/>
                  <a:pt x="137874" y="161925"/>
                  <a:pt x="190500" y="161925"/>
                </a:cubicBezTo>
                <a:cubicBezTo>
                  <a:pt x="243126" y="161925"/>
                  <a:pt x="285750" y="204549"/>
                  <a:pt x="285750" y="257175"/>
                </a:cubicBezTo>
                <a:lnTo>
                  <a:pt x="285750" y="266700"/>
                </a:lnTo>
                <a:cubicBezTo>
                  <a:pt x="285750" y="277237"/>
                  <a:pt x="277237" y="285750"/>
                  <a:pt x="266700" y="285750"/>
                </a:cubicBezTo>
                <a:lnTo>
                  <a:pt x="114300" y="285750"/>
                </a:lnTo>
                <a:cubicBezTo>
                  <a:pt x="103763" y="285750"/>
                  <a:pt x="95250" y="277237"/>
                  <a:pt x="95250" y="266700"/>
                </a:cubicBezTo>
                <a:lnTo>
                  <a:pt x="95250" y="257175"/>
                </a:lnTo>
                <a:close/>
              </a:path>
            </a:pathLst>
          </a:custGeom>
          <a:solidFill>
            <a:srgbClr val="FFFFFF"/>
          </a:solidFill>
          <a:ln/>
        </p:spPr>
        <p:txBody>
          <a:bodyPr/>
          <a:lstStyle/>
          <a:p>
            <a:endParaRPr lang="zh-CN" altLang="en-US"/>
          </a:p>
        </p:txBody>
      </p:sp>
      <p:sp>
        <p:nvSpPr>
          <p:cNvPr id="7" name="Text 5"/>
          <p:cNvSpPr/>
          <p:nvPr/>
        </p:nvSpPr>
        <p:spPr>
          <a:xfrm>
            <a:off x="609600" y="2286000"/>
            <a:ext cx="3454400" cy="304800"/>
          </a:xfrm>
          <a:prstGeom prst="rect">
            <a:avLst/>
          </a:prstGeom>
          <a:noFill/>
          <a:ln/>
        </p:spPr>
        <p:txBody>
          <a:bodyPr wrap="square" lIns="0" tIns="0" rIns="0" bIns="0" rtlCol="0" anchor="ctr"/>
          <a:lstStyle/>
          <a:p>
            <a:pPr algn="ctr">
              <a:lnSpc>
                <a:spcPct val="130000"/>
              </a:lnSpc>
            </a:pPr>
            <a:r>
              <a:rPr lang="en-US" sz="1600" b="1" dirty="0">
                <a:solidFill>
                  <a:srgbClr val="FFFFFF"/>
                </a:solidFill>
                <a:latin typeface="MiSans" pitchFamily="34" charset="0"/>
                <a:ea typeface="MiSans" pitchFamily="34" charset="-122"/>
                <a:cs typeface="MiSans" pitchFamily="34" charset="-120"/>
              </a:rPr>
              <a:t>就业率趋势</a:t>
            </a:r>
            <a:endParaRPr lang="en-US" sz="1600" dirty="0"/>
          </a:p>
        </p:txBody>
      </p:sp>
      <p:sp>
        <p:nvSpPr>
          <p:cNvPr id="8" name="Text 6"/>
          <p:cNvSpPr/>
          <p:nvPr/>
        </p:nvSpPr>
        <p:spPr>
          <a:xfrm>
            <a:off x="609600" y="2641600"/>
            <a:ext cx="3454400" cy="304800"/>
          </a:xfrm>
          <a:prstGeom prst="rect">
            <a:avLst/>
          </a:prstGeom>
          <a:noFill/>
          <a:ln/>
        </p:spPr>
        <p:txBody>
          <a:bodyPr wrap="square" lIns="0" tIns="0" rIns="0" bIns="0" rtlCol="0" anchor="ctr"/>
          <a:lstStyle/>
          <a:p>
            <a:pPr algn="ctr">
              <a:lnSpc>
                <a:spcPct val="130000"/>
              </a:lnSpc>
            </a:pPr>
            <a:r>
              <a:rPr lang="en-US" sz="1600" dirty="0">
                <a:solidFill>
                  <a:srgbClr val="FFFFFF">
                    <a:alpha val="90000"/>
                  </a:srgbClr>
                </a:solidFill>
                <a:latin typeface="MiSans" pitchFamily="34" charset="0"/>
                <a:ea typeface="MiSans" pitchFamily="34" charset="-122"/>
                <a:cs typeface="MiSans" pitchFamily="34" charset="-120"/>
              </a:rPr>
              <a:t>7个热门职业</a:t>
            </a:r>
            <a:endParaRPr lang="en-US" sz="1600" dirty="0"/>
          </a:p>
        </p:txBody>
      </p:sp>
      <p:sp>
        <p:nvSpPr>
          <p:cNvPr id="9" name="Shape 7"/>
          <p:cNvSpPr/>
          <p:nvPr/>
        </p:nvSpPr>
        <p:spPr>
          <a:xfrm>
            <a:off x="4368800" y="1727200"/>
            <a:ext cx="3657600" cy="1371600"/>
          </a:xfrm>
          <a:custGeom>
            <a:avLst/>
            <a:gdLst/>
            <a:ahLst/>
            <a:cxnLst/>
            <a:rect l="l" t="t" r="r" b="b"/>
            <a:pathLst>
              <a:path w="3657600" h="1371600">
                <a:moveTo>
                  <a:pt x="152398" y="0"/>
                </a:moveTo>
                <a:lnTo>
                  <a:pt x="3505202" y="0"/>
                </a:lnTo>
                <a:cubicBezTo>
                  <a:pt x="3589369" y="0"/>
                  <a:pt x="3657600" y="68231"/>
                  <a:pt x="3657600" y="152398"/>
                </a:cubicBezTo>
                <a:lnTo>
                  <a:pt x="3657600" y="1219202"/>
                </a:lnTo>
                <a:cubicBezTo>
                  <a:pt x="3657600" y="1303369"/>
                  <a:pt x="3589369" y="1371600"/>
                  <a:pt x="3505202" y="1371600"/>
                </a:cubicBezTo>
                <a:lnTo>
                  <a:pt x="152398" y="1371600"/>
                </a:lnTo>
                <a:cubicBezTo>
                  <a:pt x="68231" y="1371600"/>
                  <a:pt x="0" y="1303369"/>
                  <a:pt x="0" y="1219202"/>
                </a:cubicBezTo>
                <a:lnTo>
                  <a:pt x="0" y="152398"/>
                </a:lnTo>
                <a:cubicBezTo>
                  <a:pt x="0" y="68287"/>
                  <a:pt x="68287" y="0"/>
                  <a:pt x="152398" y="0"/>
                </a:cubicBezTo>
                <a:close/>
              </a:path>
            </a:pathLst>
          </a:custGeom>
          <a:solidFill>
            <a:srgbClr val="0EA5E9"/>
          </a:solidFill>
          <a:ln/>
          <a:effectLst>
            <a:outerShdw blurRad="76200" dist="50800" dir="5400000" algn="bl" rotWithShape="0">
              <a:srgbClr val="000000">
                <a:alpha val="10196"/>
              </a:srgbClr>
            </a:outerShdw>
          </a:effectLst>
        </p:spPr>
        <p:txBody>
          <a:bodyPr/>
          <a:lstStyle/>
          <a:p>
            <a:endParaRPr lang="zh-CN" altLang="en-US"/>
          </a:p>
        </p:txBody>
      </p:sp>
      <p:sp>
        <p:nvSpPr>
          <p:cNvPr id="10" name="Shape 8"/>
          <p:cNvSpPr/>
          <p:nvPr/>
        </p:nvSpPr>
        <p:spPr>
          <a:xfrm>
            <a:off x="6045200" y="1879600"/>
            <a:ext cx="304800" cy="304800"/>
          </a:xfrm>
          <a:custGeom>
            <a:avLst/>
            <a:gdLst/>
            <a:ahLst/>
            <a:cxnLst/>
            <a:rect l="l" t="t" r="r" b="b"/>
            <a:pathLst>
              <a:path w="304800" h="304800">
                <a:moveTo>
                  <a:pt x="76200" y="57150"/>
                </a:moveTo>
                <a:lnTo>
                  <a:pt x="76200" y="47625"/>
                </a:lnTo>
                <a:cubicBezTo>
                  <a:pt x="76200" y="21312"/>
                  <a:pt x="127397" y="0"/>
                  <a:pt x="190500" y="0"/>
                </a:cubicBezTo>
                <a:cubicBezTo>
                  <a:pt x="253603" y="0"/>
                  <a:pt x="304800" y="21312"/>
                  <a:pt x="304800" y="47625"/>
                </a:cubicBezTo>
                <a:lnTo>
                  <a:pt x="304800" y="57150"/>
                </a:lnTo>
                <a:cubicBezTo>
                  <a:pt x="304800" y="75367"/>
                  <a:pt x="280214" y="91202"/>
                  <a:pt x="244078" y="99239"/>
                </a:cubicBezTo>
                <a:cubicBezTo>
                  <a:pt x="242649" y="97572"/>
                  <a:pt x="241161" y="95964"/>
                  <a:pt x="239673" y="94476"/>
                </a:cubicBezTo>
                <a:cubicBezTo>
                  <a:pt x="230445" y="85368"/>
                  <a:pt x="218539" y="78462"/>
                  <a:pt x="206097" y="73343"/>
                </a:cubicBezTo>
                <a:cubicBezTo>
                  <a:pt x="181154" y="62925"/>
                  <a:pt x="148650" y="57210"/>
                  <a:pt x="114300" y="57210"/>
                </a:cubicBezTo>
                <a:cubicBezTo>
                  <a:pt x="101263" y="57210"/>
                  <a:pt x="88523" y="58043"/>
                  <a:pt x="76319" y="59650"/>
                </a:cubicBezTo>
                <a:cubicBezTo>
                  <a:pt x="76200" y="58876"/>
                  <a:pt x="76200" y="58043"/>
                  <a:pt x="76200" y="57210"/>
                </a:cubicBezTo>
                <a:close/>
                <a:moveTo>
                  <a:pt x="257175" y="210145"/>
                </a:moveTo>
                <a:lnTo>
                  <a:pt x="257175" y="182642"/>
                </a:lnTo>
                <a:cubicBezTo>
                  <a:pt x="266164" y="180320"/>
                  <a:pt x="274618" y="177582"/>
                  <a:pt x="282297" y="174367"/>
                </a:cubicBezTo>
                <a:cubicBezTo>
                  <a:pt x="290155" y="171093"/>
                  <a:pt x="297835" y="167104"/>
                  <a:pt x="304800" y="162282"/>
                </a:cubicBezTo>
                <a:lnTo>
                  <a:pt x="304800" y="171450"/>
                </a:lnTo>
                <a:cubicBezTo>
                  <a:pt x="304800" y="187404"/>
                  <a:pt x="286048" y="201513"/>
                  <a:pt x="257175" y="210145"/>
                </a:cubicBezTo>
                <a:close/>
                <a:moveTo>
                  <a:pt x="257175" y="152995"/>
                </a:moveTo>
                <a:lnTo>
                  <a:pt x="257175" y="133350"/>
                </a:lnTo>
                <a:cubicBezTo>
                  <a:pt x="257175" y="130671"/>
                  <a:pt x="256937" y="128111"/>
                  <a:pt x="256580" y="125611"/>
                </a:cubicBezTo>
                <a:cubicBezTo>
                  <a:pt x="265807" y="123289"/>
                  <a:pt x="274439" y="120491"/>
                  <a:pt x="282297" y="117157"/>
                </a:cubicBezTo>
                <a:cubicBezTo>
                  <a:pt x="290155" y="113824"/>
                  <a:pt x="297835" y="109895"/>
                  <a:pt x="304800" y="105073"/>
                </a:cubicBezTo>
                <a:lnTo>
                  <a:pt x="304800" y="114240"/>
                </a:lnTo>
                <a:cubicBezTo>
                  <a:pt x="304800" y="130195"/>
                  <a:pt x="286048" y="144304"/>
                  <a:pt x="257175" y="152936"/>
                </a:cubicBezTo>
                <a:close/>
                <a:moveTo>
                  <a:pt x="0" y="142875"/>
                </a:moveTo>
                <a:lnTo>
                  <a:pt x="0" y="133350"/>
                </a:lnTo>
                <a:cubicBezTo>
                  <a:pt x="0" y="107037"/>
                  <a:pt x="51197" y="85725"/>
                  <a:pt x="114300" y="85725"/>
                </a:cubicBezTo>
                <a:cubicBezTo>
                  <a:pt x="177403" y="85725"/>
                  <a:pt x="228600" y="107037"/>
                  <a:pt x="228600" y="133350"/>
                </a:cubicBezTo>
                <a:lnTo>
                  <a:pt x="228600" y="142875"/>
                </a:lnTo>
                <a:cubicBezTo>
                  <a:pt x="228600" y="169188"/>
                  <a:pt x="177403" y="190500"/>
                  <a:pt x="114300" y="190500"/>
                </a:cubicBezTo>
                <a:cubicBezTo>
                  <a:pt x="51197" y="190500"/>
                  <a:pt x="0" y="169188"/>
                  <a:pt x="0" y="142875"/>
                </a:cubicBezTo>
                <a:close/>
                <a:moveTo>
                  <a:pt x="228600" y="200025"/>
                </a:moveTo>
                <a:cubicBezTo>
                  <a:pt x="228600" y="226338"/>
                  <a:pt x="177403" y="247650"/>
                  <a:pt x="114300" y="247650"/>
                </a:cubicBezTo>
                <a:cubicBezTo>
                  <a:pt x="51197" y="247650"/>
                  <a:pt x="0" y="226338"/>
                  <a:pt x="0" y="200025"/>
                </a:cubicBezTo>
                <a:lnTo>
                  <a:pt x="0" y="190857"/>
                </a:lnTo>
                <a:cubicBezTo>
                  <a:pt x="6906" y="195679"/>
                  <a:pt x="14585" y="199608"/>
                  <a:pt x="22503" y="202942"/>
                </a:cubicBezTo>
                <a:cubicBezTo>
                  <a:pt x="47446" y="213360"/>
                  <a:pt x="79950" y="219075"/>
                  <a:pt x="114300" y="219075"/>
                </a:cubicBezTo>
                <a:cubicBezTo>
                  <a:pt x="148650" y="219075"/>
                  <a:pt x="181154" y="213300"/>
                  <a:pt x="206097" y="202942"/>
                </a:cubicBezTo>
                <a:cubicBezTo>
                  <a:pt x="213955" y="199668"/>
                  <a:pt x="221635" y="195679"/>
                  <a:pt x="228600" y="190857"/>
                </a:cubicBezTo>
                <a:lnTo>
                  <a:pt x="228600" y="200025"/>
                </a:lnTo>
                <a:close/>
                <a:moveTo>
                  <a:pt x="228600" y="248007"/>
                </a:moveTo>
                <a:lnTo>
                  <a:pt x="228600" y="257175"/>
                </a:lnTo>
                <a:cubicBezTo>
                  <a:pt x="228600" y="283488"/>
                  <a:pt x="177403" y="304800"/>
                  <a:pt x="114300" y="304800"/>
                </a:cubicBezTo>
                <a:cubicBezTo>
                  <a:pt x="51197" y="304800"/>
                  <a:pt x="0" y="283488"/>
                  <a:pt x="0" y="257175"/>
                </a:cubicBezTo>
                <a:lnTo>
                  <a:pt x="0" y="248007"/>
                </a:lnTo>
                <a:cubicBezTo>
                  <a:pt x="6906" y="252829"/>
                  <a:pt x="14585" y="256758"/>
                  <a:pt x="22503" y="260092"/>
                </a:cubicBezTo>
                <a:cubicBezTo>
                  <a:pt x="47446" y="270510"/>
                  <a:pt x="79950" y="276225"/>
                  <a:pt x="114300" y="276225"/>
                </a:cubicBezTo>
                <a:cubicBezTo>
                  <a:pt x="148650" y="276225"/>
                  <a:pt x="181154" y="270450"/>
                  <a:pt x="206097" y="260092"/>
                </a:cubicBezTo>
                <a:cubicBezTo>
                  <a:pt x="213955" y="256818"/>
                  <a:pt x="221635" y="252829"/>
                  <a:pt x="228600" y="248007"/>
                </a:cubicBezTo>
                <a:close/>
              </a:path>
            </a:pathLst>
          </a:custGeom>
          <a:solidFill>
            <a:srgbClr val="FFFFFF"/>
          </a:solidFill>
          <a:ln/>
        </p:spPr>
        <p:txBody>
          <a:bodyPr/>
          <a:lstStyle/>
          <a:p>
            <a:endParaRPr lang="zh-CN" altLang="en-US"/>
          </a:p>
        </p:txBody>
      </p:sp>
      <p:sp>
        <p:nvSpPr>
          <p:cNvPr id="11" name="Text 9"/>
          <p:cNvSpPr/>
          <p:nvPr/>
        </p:nvSpPr>
        <p:spPr>
          <a:xfrm>
            <a:off x="4470400" y="2286000"/>
            <a:ext cx="3454400" cy="304800"/>
          </a:xfrm>
          <a:prstGeom prst="rect">
            <a:avLst/>
          </a:prstGeom>
          <a:noFill/>
          <a:ln/>
        </p:spPr>
        <p:txBody>
          <a:bodyPr wrap="square" lIns="0" tIns="0" rIns="0" bIns="0" rtlCol="0" anchor="ctr"/>
          <a:lstStyle/>
          <a:p>
            <a:pPr algn="ctr">
              <a:lnSpc>
                <a:spcPct val="130000"/>
              </a:lnSpc>
            </a:pPr>
            <a:r>
              <a:rPr lang="en-US" sz="1600" b="1" dirty="0">
                <a:solidFill>
                  <a:srgbClr val="FFFFFF"/>
                </a:solidFill>
                <a:latin typeface="MiSans" pitchFamily="34" charset="0"/>
                <a:ea typeface="MiSans" pitchFamily="34" charset="-122"/>
                <a:cs typeface="MiSans" pitchFamily="34" charset="-120"/>
              </a:rPr>
              <a:t>薪资水平</a:t>
            </a:r>
            <a:endParaRPr lang="en-US" sz="1600" dirty="0"/>
          </a:p>
        </p:txBody>
      </p:sp>
      <p:sp>
        <p:nvSpPr>
          <p:cNvPr id="12" name="Text 10"/>
          <p:cNvSpPr/>
          <p:nvPr/>
        </p:nvSpPr>
        <p:spPr>
          <a:xfrm>
            <a:off x="4470400" y="2641600"/>
            <a:ext cx="3454400" cy="304800"/>
          </a:xfrm>
          <a:prstGeom prst="rect">
            <a:avLst/>
          </a:prstGeom>
          <a:noFill/>
          <a:ln/>
        </p:spPr>
        <p:txBody>
          <a:bodyPr wrap="square" lIns="0" tIns="0" rIns="0" bIns="0" rtlCol="0" anchor="ctr"/>
          <a:lstStyle/>
          <a:p>
            <a:pPr algn="ctr">
              <a:lnSpc>
                <a:spcPct val="130000"/>
              </a:lnSpc>
            </a:pPr>
            <a:r>
              <a:rPr lang="en-US" sz="1600" dirty="0">
                <a:solidFill>
                  <a:srgbClr val="FFFFFF">
                    <a:alpha val="90000"/>
                  </a:srgbClr>
                </a:solidFill>
                <a:latin typeface="MiSans" pitchFamily="34" charset="0"/>
                <a:ea typeface="MiSans" pitchFamily="34" charset="-122"/>
                <a:cs typeface="MiSans" pitchFamily="34" charset="-120"/>
              </a:rPr>
              <a:t>各技术栈平均</a:t>
            </a:r>
            <a:endParaRPr lang="en-US" sz="1600" dirty="0"/>
          </a:p>
        </p:txBody>
      </p:sp>
      <p:sp>
        <p:nvSpPr>
          <p:cNvPr id="13" name="Shape 11"/>
          <p:cNvSpPr/>
          <p:nvPr/>
        </p:nvSpPr>
        <p:spPr>
          <a:xfrm>
            <a:off x="8229600" y="1727200"/>
            <a:ext cx="3657600" cy="1371600"/>
          </a:xfrm>
          <a:custGeom>
            <a:avLst/>
            <a:gdLst/>
            <a:ahLst/>
            <a:cxnLst/>
            <a:rect l="l" t="t" r="r" b="b"/>
            <a:pathLst>
              <a:path w="3657600" h="1371600">
                <a:moveTo>
                  <a:pt x="152398" y="0"/>
                </a:moveTo>
                <a:lnTo>
                  <a:pt x="3505202" y="0"/>
                </a:lnTo>
                <a:cubicBezTo>
                  <a:pt x="3589369" y="0"/>
                  <a:pt x="3657600" y="68231"/>
                  <a:pt x="3657600" y="152398"/>
                </a:cubicBezTo>
                <a:lnTo>
                  <a:pt x="3657600" y="1219202"/>
                </a:lnTo>
                <a:cubicBezTo>
                  <a:pt x="3657600" y="1303369"/>
                  <a:pt x="3589369" y="1371600"/>
                  <a:pt x="3505202" y="1371600"/>
                </a:cubicBezTo>
                <a:lnTo>
                  <a:pt x="152398" y="1371600"/>
                </a:lnTo>
                <a:cubicBezTo>
                  <a:pt x="68231" y="1371600"/>
                  <a:pt x="0" y="1303369"/>
                  <a:pt x="0" y="1219202"/>
                </a:cubicBezTo>
                <a:lnTo>
                  <a:pt x="0" y="152398"/>
                </a:lnTo>
                <a:cubicBezTo>
                  <a:pt x="0" y="68287"/>
                  <a:pt x="68287" y="0"/>
                  <a:pt x="152398" y="0"/>
                </a:cubicBezTo>
                <a:close/>
              </a:path>
            </a:pathLst>
          </a:custGeom>
          <a:solidFill>
            <a:srgbClr val="64748B"/>
          </a:solidFill>
          <a:ln/>
          <a:effectLst>
            <a:outerShdw blurRad="76200" dist="50800" dir="5400000" algn="bl" rotWithShape="0">
              <a:srgbClr val="000000">
                <a:alpha val="10196"/>
              </a:srgbClr>
            </a:outerShdw>
          </a:effectLst>
        </p:spPr>
        <p:txBody>
          <a:bodyPr/>
          <a:lstStyle/>
          <a:p>
            <a:endParaRPr lang="zh-CN" altLang="en-US"/>
          </a:p>
        </p:txBody>
      </p:sp>
      <p:sp>
        <p:nvSpPr>
          <p:cNvPr id="14" name="Shape 12"/>
          <p:cNvSpPr/>
          <p:nvPr/>
        </p:nvSpPr>
        <p:spPr>
          <a:xfrm>
            <a:off x="9867901" y="1879600"/>
            <a:ext cx="381000" cy="304800"/>
          </a:xfrm>
          <a:custGeom>
            <a:avLst/>
            <a:gdLst/>
            <a:ahLst/>
            <a:cxnLst/>
            <a:rect l="l" t="t" r="r" b="b"/>
            <a:pathLst>
              <a:path w="381000" h="304800">
                <a:moveTo>
                  <a:pt x="228600" y="19050"/>
                </a:moveTo>
                <a:lnTo>
                  <a:pt x="304800" y="19050"/>
                </a:lnTo>
                <a:cubicBezTo>
                  <a:pt x="315337" y="19050"/>
                  <a:pt x="323850" y="27563"/>
                  <a:pt x="323850" y="38100"/>
                </a:cubicBezTo>
                <a:cubicBezTo>
                  <a:pt x="323850" y="48637"/>
                  <a:pt x="315337" y="57150"/>
                  <a:pt x="304800" y="57150"/>
                </a:cubicBezTo>
                <a:lnTo>
                  <a:pt x="237173" y="57150"/>
                </a:lnTo>
                <a:cubicBezTo>
                  <a:pt x="234077" y="72509"/>
                  <a:pt x="223540" y="85189"/>
                  <a:pt x="209550" y="91261"/>
                </a:cubicBezTo>
                <a:lnTo>
                  <a:pt x="209550" y="266700"/>
                </a:lnTo>
                <a:lnTo>
                  <a:pt x="304800" y="266700"/>
                </a:lnTo>
                <a:cubicBezTo>
                  <a:pt x="315337" y="266700"/>
                  <a:pt x="323850" y="275213"/>
                  <a:pt x="323850" y="285750"/>
                </a:cubicBezTo>
                <a:cubicBezTo>
                  <a:pt x="323850" y="296287"/>
                  <a:pt x="315337" y="304800"/>
                  <a:pt x="304800" y="304800"/>
                </a:cubicBezTo>
                <a:lnTo>
                  <a:pt x="76200" y="304800"/>
                </a:lnTo>
                <a:cubicBezTo>
                  <a:pt x="65663" y="304800"/>
                  <a:pt x="57150" y="296287"/>
                  <a:pt x="57150" y="285750"/>
                </a:cubicBezTo>
                <a:cubicBezTo>
                  <a:pt x="57150" y="275213"/>
                  <a:pt x="65663" y="266700"/>
                  <a:pt x="76200" y="266700"/>
                </a:cubicBezTo>
                <a:lnTo>
                  <a:pt x="171450" y="266700"/>
                </a:lnTo>
                <a:lnTo>
                  <a:pt x="171450" y="91261"/>
                </a:lnTo>
                <a:cubicBezTo>
                  <a:pt x="157460" y="85130"/>
                  <a:pt x="146923" y="72450"/>
                  <a:pt x="143828" y="57150"/>
                </a:cubicBezTo>
                <a:lnTo>
                  <a:pt x="76200" y="57150"/>
                </a:lnTo>
                <a:cubicBezTo>
                  <a:pt x="65663" y="57150"/>
                  <a:pt x="57150" y="48637"/>
                  <a:pt x="57150" y="38100"/>
                </a:cubicBezTo>
                <a:cubicBezTo>
                  <a:pt x="57150" y="27563"/>
                  <a:pt x="65663" y="19050"/>
                  <a:pt x="76200" y="19050"/>
                </a:cubicBezTo>
                <a:lnTo>
                  <a:pt x="152400" y="19050"/>
                </a:lnTo>
                <a:cubicBezTo>
                  <a:pt x="161092" y="7501"/>
                  <a:pt x="174903" y="0"/>
                  <a:pt x="190500" y="0"/>
                </a:cubicBezTo>
                <a:cubicBezTo>
                  <a:pt x="206097" y="0"/>
                  <a:pt x="219908" y="7501"/>
                  <a:pt x="228600" y="19050"/>
                </a:cubicBezTo>
                <a:close/>
                <a:moveTo>
                  <a:pt x="261699" y="190500"/>
                </a:moveTo>
                <a:lnTo>
                  <a:pt x="347901" y="190500"/>
                </a:lnTo>
                <a:lnTo>
                  <a:pt x="304800" y="116562"/>
                </a:lnTo>
                <a:lnTo>
                  <a:pt x="261699" y="190500"/>
                </a:lnTo>
                <a:close/>
                <a:moveTo>
                  <a:pt x="304800" y="247650"/>
                </a:moveTo>
                <a:cubicBezTo>
                  <a:pt x="267355" y="247650"/>
                  <a:pt x="236220" y="227409"/>
                  <a:pt x="229791" y="200680"/>
                </a:cubicBezTo>
                <a:cubicBezTo>
                  <a:pt x="228243" y="194131"/>
                  <a:pt x="230386" y="187404"/>
                  <a:pt x="233779" y="181570"/>
                </a:cubicBezTo>
                <a:lnTo>
                  <a:pt x="290453" y="84415"/>
                </a:lnTo>
                <a:cubicBezTo>
                  <a:pt x="293430" y="79296"/>
                  <a:pt x="298906" y="76200"/>
                  <a:pt x="304800" y="76200"/>
                </a:cubicBezTo>
                <a:cubicBezTo>
                  <a:pt x="310694" y="76200"/>
                  <a:pt x="316170" y="79355"/>
                  <a:pt x="319147" y="84415"/>
                </a:cubicBezTo>
                <a:lnTo>
                  <a:pt x="375821" y="181570"/>
                </a:lnTo>
                <a:cubicBezTo>
                  <a:pt x="379214" y="187404"/>
                  <a:pt x="381357" y="194131"/>
                  <a:pt x="379809" y="200680"/>
                </a:cubicBezTo>
                <a:cubicBezTo>
                  <a:pt x="373380" y="227350"/>
                  <a:pt x="342245" y="247650"/>
                  <a:pt x="304800" y="247650"/>
                </a:cubicBezTo>
                <a:close/>
                <a:moveTo>
                  <a:pt x="75486" y="116562"/>
                </a:moveTo>
                <a:lnTo>
                  <a:pt x="32385" y="190500"/>
                </a:lnTo>
                <a:lnTo>
                  <a:pt x="118646" y="190500"/>
                </a:lnTo>
                <a:lnTo>
                  <a:pt x="75486" y="116562"/>
                </a:lnTo>
                <a:close/>
                <a:moveTo>
                  <a:pt x="536" y="200680"/>
                </a:moveTo>
                <a:cubicBezTo>
                  <a:pt x="-1012" y="194131"/>
                  <a:pt x="1131" y="187404"/>
                  <a:pt x="4524" y="181570"/>
                </a:cubicBezTo>
                <a:lnTo>
                  <a:pt x="61198" y="84415"/>
                </a:lnTo>
                <a:cubicBezTo>
                  <a:pt x="64175" y="79296"/>
                  <a:pt x="69652" y="76200"/>
                  <a:pt x="75545" y="76200"/>
                </a:cubicBezTo>
                <a:cubicBezTo>
                  <a:pt x="81439" y="76200"/>
                  <a:pt x="86916" y="79355"/>
                  <a:pt x="89892" y="84415"/>
                </a:cubicBezTo>
                <a:lnTo>
                  <a:pt x="146566" y="181570"/>
                </a:lnTo>
                <a:cubicBezTo>
                  <a:pt x="149959" y="187404"/>
                  <a:pt x="152102" y="194131"/>
                  <a:pt x="150555" y="200680"/>
                </a:cubicBezTo>
                <a:cubicBezTo>
                  <a:pt x="144125" y="227350"/>
                  <a:pt x="112990" y="247650"/>
                  <a:pt x="75545" y="247650"/>
                </a:cubicBezTo>
                <a:cubicBezTo>
                  <a:pt x="38100" y="247650"/>
                  <a:pt x="6965" y="227409"/>
                  <a:pt x="536" y="200680"/>
                </a:cubicBezTo>
                <a:close/>
              </a:path>
            </a:pathLst>
          </a:custGeom>
          <a:solidFill>
            <a:srgbClr val="FFFFFF"/>
          </a:solidFill>
          <a:ln/>
        </p:spPr>
        <p:txBody>
          <a:bodyPr/>
          <a:lstStyle/>
          <a:p>
            <a:endParaRPr lang="zh-CN" altLang="en-US"/>
          </a:p>
        </p:txBody>
      </p:sp>
      <p:sp>
        <p:nvSpPr>
          <p:cNvPr id="15" name="Text 13"/>
          <p:cNvSpPr/>
          <p:nvPr/>
        </p:nvSpPr>
        <p:spPr>
          <a:xfrm>
            <a:off x="8331200" y="2286000"/>
            <a:ext cx="3454400" cy="304800"/>
          </a:xfrm>
          <a:prstGeom prst="rect">
            <a:avLst/>
          </a:prstGeom>
          <a:noFill/>
          <a:ln/>
        </p:spPr>
        <p:txBody>
          <a:bodyPr wrap="square" lIns="0" tIns="0" rIns="0" bIns="0" rtlCol="0" anchor="ctr"/>
          <a:lstStyle/>
          <a:p>
            <a:pPr algn="ctr">
              <a:lnSpc>
                <a:spcPct val="130000"/>
              </a:lnSpc>
            </a:pPr>
            <a:r>
              <a:rPr lang="en-US" sz="1600" b="1" dirty="0">
                <a:solidFill>
                  <a:srgbClr val="FFFFFF"/>
                </a:solidFill>
                <a:latin typeface="MiSans" pitchFamily="34" charset="0"/>
                <a:ea typeface="MiSans" pitchFamily="34" charset="-122"/>
                <a:cs typeface="MiSans" pitchFamily="34" charset="-120"/>
              </a:rPr>
              <a:t>供需分析</a:t>
            </a:r>
            <a:endParaRPr lang="en-US" sz="1600" dirty="0"/>
          </a:p>
        </p:txBody>
      </p:sp>
      <p:sp>
        <p:nvSpPr>
          <p:cNvPr id="16" name="Text 14"/>
          <p:cNvSpPr/>
          <p:nvPr/>
        </p:nvSpPr>
        <p:spPr>
          <a:xfrm>
            <a:off x="8331200" y="2641600"/>
            <a:ext cx="3454400" cy="304800"/>
          </a:xfrm>
          <a:prstGeom prst="rect">
            <a:avLst/>
          </a:prstGeom>
          <a:noFill/>
          <a:ln/>
        </p:spPr>
        <p:txBody>
          <a:bodyPr wrap="square" lIns="0" tIns="0" rIns="0" bIns="0" rtlCol="0" anchor="ctr"/>
          <a:lstStyle/>
          <a:p>
            <a:pPr algn="ctr">
              <a:lnSpc>
                <a:spcPct val="130000"/>
              </a:lnSpc>
            </a:pPr>
            <a:r>
              <a:rPr lang="en-US" sz="1600" dirty="0">
                <a:solidFill>
                  <a:srgbClr val="FFFFFF">
                    <a:alpha val="90000"/>
                  </a:srgbClr>
                </a:solidFill>
                <a:latin typeface="MiSans" pitchFamily="34" charset="0"/>
                <a:ea typeface="MiSans" pitchFamily="34" charset="-122"/>
                <a:cs typeface="MiSans" pitchFamily="34" charset="-120"/>
              </a:rPr>
              <a:t>技能需求关系</a:t>
            </a:r>
            <a:endParaRPr lang="en-US" sz="1600" dirty="0"/>
          </a:p>
        </p:txBody>
      </p:sp>
      <p:sp>
        <p:nvSpPr>
          <p:cNvPr id="17" name="Shape 15"/>
          <p:cNvSpPr/>
          <p:nvPr/>
        </p:nvSpPr>
        <p:spPr>
          <a:xfrm>
            <a:off x="12090401" y="1727200"/>
            <a:ext cx="3657600" cy="1371600"/>
          </a:xfrm>
          <a:custGeom>
            <a:avLst/>
            <a:gdLst/>
            <a:ahLst/>
            <a:cxnLst/>
            <a:rect l="l" t="t" r="r" b="b"/>
            <a:pathLst>
              <a:path w="3657600" h="1371600">
                <a:moveTo>
                  <a:pt x="152398" y="0"/>
                </a:moveTo>
                <a:lnTo>
                  <a:pt x="3505202" y="0"/>
                </a:lnTo>
                <a:cubicBezTo>
                  <a:pt x="3589369" y="0"/>
                  <a:pt x="3657600" y="68231"/>
                  <a:pt x="3657600" y="152398"/>
                </a:cubicBezTo>
                <a:lnTo>
                  <a:pt x="3657600" y="1219202"/>
                </a:lnTo>
                <a:cubicBezTo>
                  <a:pt x="3657600" y="1303369"/>
                  <a:pt x="3589369" y="1371600"/>
                  <a:pt x="3505202" y="1371600"/>
                </a:cubicBezTo>
                <a:lnTo>
                  <a:pt x="152398" y="1371600"/>
                </a:lnTo>
                <a:cubicBezTo>
                  <a:pt x="68231" y="1371600"/>
                  <a:pt x="0" y="1303369"/>
                  <a:pt x="0" y="1219202"/>
                </a:cubicBezTo>
                <a:lnTo>
                  <a:pt x="0" y="152398"/>
                </a:lnTo>
                <a:cubicBezTo>
                  <a:pt x="0" y="68287"/>
                  <a:pt x="68287" y="0"/>
                  <a:pt x="152398" y="0"/>
                </a:cubicBezTo>
                <a:close/>
              </a:path>
            </a:pathLst>
          </a:custGeom>
          <a:solidFill>
            <a:srgbClr val="2563EB"/>
          </a:solidFill>
          <a:ln/>
          <a:effectLst>
            <a:outerShdw blurRad="76200" dist="50800" dir="5400000" algn="bl" rotWithShape="0">
              <a:srgbClr val="000000">
                <a:alpha val="10196"/>
              </a:srgbClr>
            </a:outerShdw>
          </a:effectLst>
        </p:spPr>
        <p:txBody>
          <a:bodyPr/>
          <a:lstStyle/>
          <a:p>
            <a:endParaRPr lang="zh-CN" altLang="en-US"/>
          </a:p>
        </p:txBody>
      </p:sp>
      <p:sp>
        <p:nvSpPr>
          <p:cNvPr id="18" name="Shape 16"/>
          <p:cNvSpPr/>
          <p:nvPr/>
        </p:nvSpPr>
        <p:spPr>
          <a:xfrm>
            <a:off x="13804900" y="1879600"/>
            <a:ext cx="228600" cy="304800"/>
          </a:xfrm>
          <a:custGeom>
            <a:avLst/>
            <a:gdLst/>
            <a:ahLst/>
            <a:cxnLst/>
            <a:rect l="l" t="t" r="r" b="b"/>
            <a:pathLst>
              <a:path w="228600" h="304800">
                <a:moveTo>
                  <a:pt x="0" y="112276"/>
                </a:moveTo>
                <a:cubicBezTo>
                  <a:pt x="0" y="50244"/>
                  <a:pt x="51197" y="0"/>
                  <a:pt x="114300" y="0"/>
                </a:cubicBezTo>
                <a:cubicBezTo>
                  <a:pt x="177403" y="0"/>
                  <a:pt x="228600" y="50244"/>
                  <a:pt x="228600" y="112276"/>
                </a:cubicBezTo>
                <a:cubicBezTo>
                  <a:pt x="228600" y="183297"/>
                  <a:pt x="157043" y="268426"/>
                  <a:pt x="127159" y="300871"/>
                </a:cubicBezTo>
                <a:cubicBezTo>
                  <a:pt x="120134" y="308491"/>
                  <a:pt x="108406" y="308491"/>
                  <a:pt x="101382" y="300871"/>
                </a:cubicBezTo>
                <a:cubicBezTo>
                  <a:pt x="71497" y="268426"/>
                  <a:pt x="-60" y="183297"/>
                  <a:pt x="-60" y="112276"/>
                </a:cubicBezTo>
                <a:close/>
                <a:moveTo>
                  <a:pt x="114300" y="152400"/>
                </a:moveTo>
                <a:cubicBezTo>
                  <a:pt x="135328" y="152400"/>
                  <a:pt x="152400" y="135328"/>
                  <a:pt x="152400" y="114300"/>
                </a:cubicBezTo>
                <a:cubicBezTo>
                  <a:pt x="152400" y="93272"/>
                  <a:pt x="135328" y="76200"/>
                  <a:pt x="114300" y="76200"/>
                </a:cubicBezTo>
                <a:cubicBezTo>
                  <a:pt x="93272" y="76200"/>
                  <a:pt x="76200" y="93272"/>
                  <a:pt x="76200" y="114300"/>
                </a:cubicBezTo>
                <a:cubicBezTo>
                  <a:pt x="76200" y="135328"/>
                  <a:pt x="93272" y="152400"/>
                  <a:pt x="114300" y="152400"/>
                </a:cubicBezTo>
                <a:close/>
              </a:path>
            </a:pathLst>
          </a:custGeom>
          <a:solidFill>
            <a:srgbClr val="FFFFFF"/>
          </a:solidFill>
          <a:ln/>
        </p:spPr>
        <p:txBody>
          <a:bodyPr/>
          <a:lstStyle/>
          <a:p>
            <a:endParaRPr lang="zh-CN" altLang="en-US"/>
          </a:p>
        </p:txBody>
      </p:sp>
      <p:sp>
        <p:nvSpPr>
          <p:cNvPr id="19" name="Text 17"/>
          <p:cNvSpPr/>
          <p:nvPr/>
        </p:nvSpPr>
        <p:spPr>
          <a:xfrm>
            <a:off x="12192001" y="2286000"/>
            <a:ext cx="3454400" cy="304800"/>
          </a:xfrm>
          <a:prstGeom prst="rect">
            <a:avLst/>
          </a:prstGeom>
          <a:noFill/>
          <a:ln/>
        </p:spPr>
        <p:txBody>
          <a:bodyPr wrap="square" lIns="0" tIns="0" rIns="0" bIns="0" rtlCol="0" anchor="ctr"/>
          <a:lstStyle/>
          <a:p>
            <a:pPr algn="ctr">
              <a:lnSpc>
                <a:spcPct val="130000"/>
              </a:lnSpc>
            </a:pPr>
            <a:r>
              <a:rPr lang="en-US" sz="1600" b="1" dirty="0">
                <a:solidFill>
                  <a:srgbClr val="FFFFFF"/>
                </a:solidFill>
                <a:latin typeface="MiSans" pitchFamily="34" charset="0"/>
                <a:ea typeface="MiSans" pitchFamily="34" charset="-122"/>
                <a:cs typeface="MiSans" pitchFamily="34" charset="-120"/>
              </a:rPr>
              <a:t>地区差异</a:t>
            </a:r>
            <a:endParaRPr lang="en-US" sz="1600" dirty="0"/>
          </a:p>
        </p:txBody>
      </p:sp>
      <p:sp>
        <p:nvSpPr>
          <p:cNvPr id="20" name="Text 18"/>
          <p:cNvSpPr/>
          <p:nvPr/>
        </p:nvSpPr>
        <p:spPr>
          <a:xfrm>
            <a:off x="12192001" y="2641600"/>
            <a:ext cx="3454400" cy="304800"/>
          </a:xfrm>
          <a:prstGeom prst="rect">
            <a:avLst/>
          </a:prstGeom>
          <a:noFill/>
          <a:ln/>
        </p:spPr>
        <p:txBody>
          <a:bodyPr wrap="square" lIns="0" tIns="0" rIns="0" bIns="0" rtlCol="0" anchor="ctr"/>
          <a:lstStyle/>
          <a:p>
            <a:pPr algn="ctr">
              <a:lnSpc>
                <a:spcPct val="130000"/>
              </a:lnSpc>
            </a:pPr>
            <a:r>
              <a:rPr lang="en-US" sz="1600" dirty="0">
                <a:solidFill>
                  <a:srgbClr val="FFFFFF">
                    <a:alpha val="90000"/>
                  </a:srgbClr>
                </a:solidFill>
                <a:latin typeface="MiSans" pitchFamily="34" charset="0"/>
                <a:ea typeface="MiSans" pitchFamily="34" charset="-122"/>
                <a:cs typeface="MiSans" pitchFamily="34" charset="-120"/>
              </a:rPr>
              <a:t>薪资对比</a:t>
            </a:r>
            <a:endParaRPr lang="en-US" sz="1600" dirty="0"/>
          </a:p>
        </p:txBody>
      </p:sp>
      <p:sp>
        <p:nvSpPr>
          <p:cNvPr id="23" name="Shape 19"/>
          <p:cNvSpPr/>
          <p:nvPr/>
        </p:nvSpPr>
        <p:spPr>
          <a:xfrm>
            <a:off x="330201" y="6132286"/>
            <a:ext cx="7518400" cy="2743200"/>
          </a:xfrm>
          <a:custGeom>
            <a:avLst/>
            <a:gdLst/>
            <a:ahLst/>
            <a:cxnLst/>
            <a:rect l="l" t="t" r="r" b="b"/>
            <a:pathLst>
              <a:path w="7518400" h="2743200">
                <a:moveTo>
                  <a:pt x="152412" y="0"/>
                </a:moveTo>
                <a:lnTo>
                  <a:pt x="7365988" y="0"/>
                </a:lnTo>
                <a:cubicBezTo>
                  <a:pt x="7450163" y="0"/>
                  <a:pt x="7518400" y="68237"/>
                  <a:pt x="7518400" y="152412"/>
                </a:cubicBezTo>
                <a:lnTo>
                  <a:pt x="7518400" y="2590788"/>
                </a:lnTo>
                <a:cubicBezTo>
                  <a:pt x="7518400" y="2674963"/>
                  <a:pt x="7450163" y="2743200"/>
                  <a:pt x="7365988" y="2743200"/>
                </a:cubicBezTo>
                <a:lnTo>
                  <a:pt x="152412" y="2743200"/>
                </a:lnTo>
                <a:cubicBezTo>
                  <a:pt x="68237" y="2743200"/>
                  <a:pt x="0" y="2674963"/>
                  <a:pt x="0" y="2590788"/>
                </a:cubicBezTo>
                <a:lnTo>
                  <a:pt x="0" y="152412"/>
                </a:lnTo>
                <a:cubicBezTo>
                  <a:pt x="0" y="68294"/>
                  <a:pt x="68294" y="0"/>
                  <a:pt x="152412" y="0"/>
                </a:cubicBezTo>
                <a:close/>
              </a:path>
            </a:pathLst>
          </a:custGeom>
          <a:solidFill>
            <a:srgbClr val="2563EB"/>
          </a:solidFill>
          <a:ln/>
          <a:effectLst>
            <a:outerShdw blurRad="190500" dist="127000" dir="5400000" algn="bl" rotWithShape="0">
              <a:srgbClr val="000000">
                <a:alpha val="10196"/>
              </a:srgbClr>
            </a:outerShdw>
          </a:effectLst>
        </p:spPr>
        <p:txBody>
          <a:bodyPr/>
          <a:lstStyle/>
          <a:p>
            <a:endParaRPr lang="zh-CN" altLang="en-US"/>
          </a:p>
        </p:txBody>
      </p:sp>
      <p:sp>
        <p:nvSpPr>
          <p:cNvPr id="39" name="Shape 35"/>
          <p:cNvSpPr/>
          <p:nvPr/>
        </p:nvSpPr>
        <p:spPr>
          <a:xfrm>
            <a:off x="8229600" y="6144986"/>
            <a:ext cx="7493000" cy="2717800"/>
          </a:xfrm>
          <a:custGeom>
            <a:avLst/>
            <a:gdLst/>
            <a:ahLst/>
            <a:cxnLst/>
            <a:rect l="l" t="t" r="r" b="b"/>
            <a:pathLst>
              <a:path w="7493000" h="2717800">
                <a:moveTo>
                  <a:pt x="152387" y="0"/>
                </a:moveTo>
                <a:lnTo>
                  <a:pt x="7340613" y="0"/>
                </a:lnTo>
                <a:cubicBezTo>
                  <a:pt x="7424774" y="0"/>
                  <a:pt x="7493000" y="68226"/>
                  <a:pt x="7493000" y="152387"/>
                </a:cubicBezTo>
                <a:lnTo>
                  <a:pt x="7493000" y="2565413"/>
                </a:lnTo>
                <a:cubicBezTo>
                  <a:pt x="7493000" y="2649574"/>
                  <a:pt x="7424774" y="2717800"/>
                  <a:pt x="7340613" y="2717800"/>
                </a:cubicBezTo>
                <a:lnTo>
                  <a:pt x="152387" y="2717800"/>
                </a:lnTo>
                <a:cubicBezTo>
                  <a:pt x="68226" y="2717800"/>
                  <a:pt x="0" y="2649574"/>
                  <a:pt x="0" y="2565413"/>
                </a:cubicBezTo>
                <a:lnTo>
                  <a:pt x="0" y="152387"/>
                </a:lnTo>
                <a:cubicBezTo>
                  <a:pt x="0" y="68226"/>
                  <a:pt x="68226" y="0"/>
                  <a:pt x="152387" y="0"/>
                </a:cubicBezTo>
                <a:close/>
              </a:path>
            </a:pathLst>
          </a:custGeom>
          <a:solidFill>
            <a:srgbClr val="F8FAFC"/>
          </a:solidFill>
          <a:ln w="25400">
            <a:solidFill>
              <a:srgbClr val="0EA5E9"/>
            </a:solidFill>
            <a:prstDash val="solid"/>
          </a:ln>
        </p:spPr>
        <p:txBody>
          <a:bodyPr/>
          <a:lstStyle/>
          <a:p>
            <a:endParaRPr lang="zh-CN" altLang="en-US"/>
          </a:p>
        </p:txBody>
      </p:sp>
      <p:pic>
        <p:nvPicPr>
          <p:cNvPr id="47" name="图片 46">
            <a:extLst>
              <a:ext uri="{FF2B5EF4-FFF2-40B4-BE49-F238E27FC236}">
                <a16:creationId xmlns:a16="http://schemas.microsoft.com/office/drawing/2014/main" id="{07943F07-DC80-432B-AAE4-88B9D328CA78}"/>
              </a:ext>
            </a:extLst>
          </p:cNvPr>
          <p:cNvPicPr>
            <a:picLocks noChangeAspect="1"/>
          </p:cNvPicPr>
          <p:nvPr/>
        </p:nvPicPr>
        <p:blipFill>
          <a:blip r:embed="rId3"/>
          <a:stretch>
            <a:fillRect/>
          </a:stretch>
        </p:blipFill>
        <p:spPr>
          <a:xfrm>
            <a:off x="471247" y="3230224"/>
            <a:ext cx="3694353" cy="2698861"/>
          </a:xfrm>
          <a:prstGeom prst="rect">
            <a:avLst/>
          </a:prstGeom>
        </p:spPr>
      </p:pic>
      <p:pic>
        <p:nvPicPr>
          <p:cNvPr id="48" name="图片 47">
            <a:extLst>
              <a:ext uri="{FF2B5EF4-FFF2-40B4-BE49-F238E27FC236}">
                <a16:creationId xmlns:a16="http://schemas.microsoft.com/office/drawing/2014/main" id="{694AAFAA-0F8D-5181-114B-12054003934E}"/>
              </a:ext>
            </a:extLst>
          </p:cNvPr>
          <p:cNvPicPr>
            <a:picLocks noChangeAspect="1"/>
          </p:cNvPicPr>
          <p:nvPr/>
        </p:nvPicPr>
        <p:blipFill>
          <a:blip r:embed="rId4"/>
          <a:stretch>
            <a:fillRect/>
          </a:stretch>
        </p:blipFill>
        <p:spPr>
          <a:xfrm>
            <a:off x="4368800" y="3230223"/>
            <a:ext cx="3657600" cy="2693971"/>
          </a:xfrm>
          <a:prstGeom prst="rect">
            <a:avLst/>
          </a:prstGeom>
        </p:spPr>
      </p:pic>
      <p:pic>
        <p:nvPicPr>
          <p:cNvPr id="22" name="图片 21" descr="蓝色的截图&#10;&#10;AI 生成的内容可能不正确。">
            <a:extLst>
              <a:ext uri="{FF2B5EF4-FFF2-40B4-BE49-F238E27FC236}">
                <a16:creationId xmlns:a16="http://schemas.microsoft.com/office/drawing/2014/main" id="{8D3B2013-DA35-49AA-F126-C9B5558C9061}"/>
              </a:ext>
            </a:extLst>
          </p:cNvPr>
          <p:cNvPicPr>
            <a:picLocks noChangeAspect="1"/>
          </p:cNvPicPr>
          <p:nvPr/>
        </p:nvPicPr>
        <p:blipFill>
          <a:blip r:embed="rId5"/>
          <a:srcRect l="4536" t="12719"/>
          <a:stretch>
            <a:fillRect/>
          </a:stretch>
        </p:blipFill>
        <p:spPr>
          <a:xfrm>
            <a:off x="664574" y="6358516"/>
            <a:ext cx="6849654" cy="2414128"/>
          </a:xfrm>
          <a:prstGeom prst="rect">
            <a:avLst/>
          </a:prstGeom>
        </p:spPr>
      </p:pic>
      <p:pic>
        <p:nvPicPr>
          <p:cNvPr id="49" name="图片 48">
            <a:extLst>
              <a:ext uri="{FF2B5EF4-FFF2-40B4-BE49-F238E27FC236}">
                <a16:creationId xmlns:a16="http://schemas.microsoft.com/office/drawing/2014/main" id="{A3BC491A-ABE1-04ED-93A2-91839AA525C7}"/>
              </a:ext>
            </a:extLst>
          </p:cNvPr>
          <p:cNvPicPr>
            <a:picLocks noChangeAspect="1"/>
          </p:cNvPicPr>
          <p:nvPr/>
        </p:nvPicPr>
        <p:blipFill>
          <a:blip r:embed="rId6"/>
          <a:stretch>
            <a:fillRect/>
          </a:stretch>
        </p:blipFill>
        <p:spPr>
          <a:xfrm>
            <a:off x="12090401" y="3230225"/>
            <a:ext cx="3694352" cy="2693970"/>
          </a:xfrm>
          <a:prstGeom prst="rect">
            <a:avLst/>
          </a:prstGeom>
        </p:spPr>
      </p:pic>
      <p:pic>
        <p:nvPicPr>
          <p:cNvPr id="50" name="图片 49">
            <a:extLst>
              <a:ext uri="{FF2B5EF4-FFF2-40B4-BE49-F238E27FC236}">
                <a16:creationId xmlns:a16="http://schemas.microsoft.com/office/drawing/2014/main" id="{4B160012-4BA5-A869-4C25-99B06C37314C}"/>
              </a:ext>
            </a:extLst>
          </p:cNvPr>
          <p:cNvPicPr>
            <a:picLocks noChangeAspect="1"/>
          </p:cNvPicPr>
          <p:nvPr/>
        </p:nvPicPr>
        <p:blipFill>
          <a:blip r:embed="rId7"/>
          <a:srcRect l="23893" t="10941" r="-21804" b="-517"/>
          <a:stretch>
            <a:fillRect/>
          </a:stretch>
        </p:blipFill>
        <p:spPr>
          <a:xfrm>
            <a:off x="8128000" y="3255554"/>
            <a:ext cx="5056776" cy="2668640"/>
          </a:xfrm>
          <a:prstGeom prst="rect">
            <a:avLst/>
          </a:prstGeom>
        </p:spPr>
      </p:pic>
      <p:pic>
        <p:nvPicPr>
          <p:cNvPr id="52" name="图片 51" descr="文本, 信件&#10;&#10;AI 生成的内容可能不正确。">
            <a:extLst>
              <a:ext uri="{FF2B5EF4-FFF2-40B4-BE49-F238E27FC236}">
                <a16:creationId xmlns:a16="http://schemas.microsoft.com/office/drawing/2014/main" id="{CBE867B2-159C-4778-633B-3723C96A0EE7}"/>
              </a:ext>
            </a:extLst>
          </p:cNvPr>
          <p:cNvPicPr>
            <a:picLocks noChangeAspect="1"/>
          </p:cNvPicPr>
          <p:nvPr/>
        </p:nvPicPr>
        <p:blipFill>
          <a:blip r:embed="rId8"/>
          <a:stretch>
            <a:fillRect/>
          </a:stretch>
        </p:blipFill>
        <p:spPr>
          <a:xfrm>
            <a:off x="8409577" y="6280463"/>
            <a:ext cx="4348480" cy="2446020"/>
          </a:xfrm>
          <a:prstGeom prst="rect">
            <a:avLst/>
          </a:prstGeom>
        </p:spPr>
      </p:pic>
    </p:spTree>
  </p:cSld>
  <p:clrMapOvr>
    <a:masterClrMapping/>
  </p:clrMapOvr>
  <p:transition>
    <p:fade/>
  </p:transition>
</p:sld>
</file>

<file path=ppt/theme/theme1.xml><?xml version="1.0" encoding="utf-8"?>
<a:theme xmlns:a="http://schemas.openxmlformats.org/drawingml/2006/main" name="Custom Theme">
  <a:themeElements>
    <a:clrScheme name="Custom">
      <a:dk1>
        <a:srgbClr val="000000"/>
      </a:dk1>
      <a:lt1>
        <a:srgbClr val="FFFFFF"/>
      </a:lt1>
      <a:dk2>
        <a:srgbClr val="333333"/>
      </a:dk2>
      <a:lt2>
        <a:srgbClr val="EEEEEE"/>
      </a:lt2>
      <a:accent1>
        <a:srgbClr val="8DAAC2"/>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208</TotalTime>
  <Words>536</Words>
  <Application>Microsoft Office PowerPoint</Application>
  <PresentationFormat>自定义</PresentationFormat>
  <Paragraphs>167</Paragraphs>
  <Slides>11</Slides>
  <Notes>10</Notes>
  <HiddenSlides>0</HiddenSlides>
  <MMClips>0</MMClips>
  <ScaleCrop>false</ScaleCrop>
  <HeadingPairs>
    <vt:vector size="6" baseType="variant">
      <vt:variant>
        <vt:lpstr>已用的字体</vt:lpstr>
      </vt:variant>
      <vt:variant>
        <vt:i4>2</vt:i4>
      </vt:variant>
      <vt:variant>
        <vt:lpstr>主题</vt:lpstr>
      </vt:variant>
      <vt:variant>
        <vt:i4>1</vt:i4>
      </vt:variant>
      <vt:variant>
        <vt:lpstr>幻灯片标题</vt:lpstr>
      </vt:variant>
      <vt:variant>
        <vt:i4>11</vt:i4>
      </vt:variant>
    </vt:vector>
  </HeadingPairs>
  <TitlesOfParts>
    <vt:vector size="14" baseType="lpstr">
      <vt:lpstr>Arial</vt:lpstr>
      <vt:lpstr>MiSans</vt:lpstr>
      <vt:lpstr>Custom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Moonshot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/mnt/okcomputer/output/openrank_presentation.pptx.html</dc:title>
  <dc:subject>/mnt/okcomputer/output/openrank_presentation.pptx.html</dc:subject>
  <dc:creator>Kimi</dc:creator>
  <cp:lastModifiedBy>. .</cp:lastModifiedBy>
  <cp:revision>6</cp:revision>
  <dcterms:created xsi:type="dcterms:W3CDTF">2025-12-30T11:21:38Z</dcterms:created>
  <dcterms:modified xsi:type="dcterms:W3CDTF">2025-12-31T14:43:59Z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IGC">
    <vt:lpwstr>{"Label":"/mnt/okcomputer/output/openrank_presentation.pptx.html","ContentProducer":"001191110108MACG2KBH8F10000","ProduceID":"","ReservedCode1":"","ContentPropagator":"001191110108MACG2KBH8F20000","PropagateID":"","ReservedCode2":""}</vt:lpwstr>
  </property>
</Properties>
</file>